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1" r:id="rId4"/>
  </p:sldMasterIdLst>
  <p:notesMasterIdLst>
    <p:notesMasterId r:id="rId7"/>
  </p:notesMasterIdLst>
  <p:sldIdLst>
    <p:sldId id="256" r:id="rId5"/>
    <p:sldId id="399" r:id="rId6"/>
    <p:sldId id="400" r:id="rId8"/>
    <p:sldId id="257" r:id="rId9"/>
    <p:sldId id="258" r:id="rId10"/>
    <p:sldId id="259" r:id="rId11"/>
    <p:sldId id="260" r:id="rId12"/>
    <p:sldId id="261" r:id="rId13"/>
    <p:sldId id="270" r:id="rId14"/>
    <p:sldId id="262" r:id="rId15"/>
    <p:sldId id="401" r:id="rId16"/>
    <p:sldId id="263" r:id="rId17"/>
    <p:sldId id="266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02" r:id="rId31"/>
    <p:sldId id="416" r:id="rId32"/>
    <p:sldId id="417" r:id="rId33"/>
    <p:sldId id="418" r:id="rId34"/>
    <p:sldId id="419" r:id="rId35"/>
    <p:sldId id="420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1" r:id="rId44"/>
    <p:sldId id="472" r:id="rId45"/>
    <p:sldId id="470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  <p:sldId id="484" r:id="rId58"/>
    <p:sldId id="485" r:id="rId59"/>
    <p:sldId id="486" r:id="rId60"/>
    <p:sldId id="487" r:id="rId61"/>
    <p:sldId id="488" r:id="rId62"/>
    <p:sldId id="489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9" autoAdjust="0"/>
    <p:restoredTop sz="94660" autoAdjust="0"/>
  </p:normalViewPr>
  <p:slideViewPr>
    <p:cSldViewPr>
      <p:cViewPr>
        <p:scale>
          <a:sx n="66" d="100"/>
          <a:sy n="66" d="100"/>
        </p:scale>
        <p:origin x="-2616" y="-1056"/>
      </p:cViewPr>
      <p:guideLst>
        <p:guide orient="horz" pos="2114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4901-320D-4FF9-9060-B2BC40F6A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F5B12-9989-406B-A403-852961601CA1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74C5-D96C-43F5-ABDF-03E5090A8136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95022-2222-418A-B5DA-7DCE1CE0C238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H="1">
            <a:off x="6427" y="4275774"/>
            <a:ext cx="9138369" cy="2565233"/>
          </a:xfrm>
          <a:custGeom>
            <a:avLst/>
            <a:gdLst>
              <a:gd name="connsiteX0" fmla="*/ 0 w 12189082"/>
              <a:gd name="connsiteY0" fmla="*/ 0 h 3421599"/>
              <a:gd name="connsiteX1" fmla="*/ 0 w 12189082"/>
              <a:gd name="connsiteY1" fmla="*/ 3421599 h 3421599"/>
              <a:gd name="connsiteX2" fmla="*/ 12189082 w 12189082"/>
              <a:gd name="connsiteY2" fmla="*/ 3421599 h 3421599"/>
              <a:gd name="connsiteX3" fmla="*/ 12189082 w 12189082"/>
              <a:gd name="connsiteY3" fmla="*/ 3360497 h 3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082" h="3421599">
                <a:moveTo>
                  <a:pt x="0" y="0"/>
                </a:moveTo>
                <a:lnTo>
                  <a:pt x="0" y="3421599"/>
                </a:lnTo>
                <a:lnTo>
                  <a:pt x="12189082" y="3421599"/>
                </a:lnTo>
                <a:lnTo>
                  <a:pt x="12189082" y="3360497"/>
                </a:lnTo>
                <a:close/>
              </a:path>
            </a:pathLst>
          </a:custGeom>
          <a:solidFill>
            <a:srgbClr val="36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20678629" flipH="1">
            <a:off x="-457200" y="3382149"/>
            <a:ext cx="9490424" cy="2205498"/>
          </a:xfrm>
          <a:custGeom>
            <a:avLst/>
            <a:gdLst>
              <a:gd name="connsiteX0" fmla="*/ 2653480 w 12658666"/>
              <a:gd name="connsiteY0" fmla="*/ 0 h 2941772"/>
              <a:gd name="connsiteX1" fmla="*/ 0 w 12658666"/>
              <a:gd name="connsiteY1" fmla="*/ 2941772 h 2941772"/>
              <a:gd name="connsiteX2" fmla="*/ 12658666 w 12658666"/>
              <a:gd name="connsiteY2" fmla="*/ 2941772 h 2941772"/>
              <a:gd name="connsiteX3" fmla="*/ 12638867 w 12658666"/>
              <a:gd name="connsiteY3" fmla="*/ 2869677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8666" h="2941772">
                <a:moveTo>
                  <a:pt x="2653480" y="0"/>
                </a:moveTo>
                <a:lnTo>
                  <a:pt x="0" y="2941772"/>
                </a:lnTo>
                <a:lnTo>
                  <a:pt x="12658666" y="2941772"/>
                </a:lnTo>
                <a:lnTo>
                  <a:pt x="12638867" y="2869677"/>
                </a:lnTo>
                <a:close/>
              </a:path>
            </a:pathLst>
          </a:custGeom>
          <a:solidFill>
            <a:srgbClr val="36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419844" y="3251200"/>
            <a:ext cx="4476507" cy="1731963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19844" y="5031731"/>
            <a:ext cx="4476507" cy="6389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5" y="3677910"/>
            <a:ext cx="3497387" cy="19056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13" y="4022768"/>
            <a:ext cx="1829945" cy="18553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861" y="2335044"/>
            <a:ext cx="564325" cy="4925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564" y="2419776"/>
            <a:ext cx="343384" cy="4077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785028" y="1875692"/>
            <a:ext cx="2728693" cy="277045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628650" y="1312863"/>
            <a:ext cx="7518400" cy="479425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5489" y="2681332"/>
            <a:ext cx="4024781" cy="2159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9293" y="2681331"/>
            <a:ext cx="5134708" cy="215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61"/>
          <p:cNvSpPr>
            <a:spLocks noChangeArrowheads="1"/>
          </p:cNvSpPr>
          <p:nvPr/>
        </p:nvSpPr>
        <p:spPr bwMode="auto">
          <a:xfrm>
            <a:off x="538373" y="2330415"/>
            <a:ext cx="2860135" cy="28617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 b="1" dirty="0"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26523" y="2928395"/>
            <a:ext cx="4900246" cy="846435"/>
          </a:xfr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26523" y="3774830"/>
            <a:ext cx="4900246" cy="6213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140616" y="3789164"/>
            <a:ext cx="48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628650" y="1371110"/>
            <a:ext cx="7200000" cy="234000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4"/>
          </p:nvPr>
        </p:nvSpPr>
        <p:spPr>
          <a:xfrm>
            <a:off x="628650" y="3821113"/>
            <a:ext cx="7200000" cy="234000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94089"/>
            <a:ext cx="3868340" cy="90112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94089"/>
            <a:ext cx="3887391" cy="90112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/>
          </p:nvPr>
        </p:nvSpPr>
        <p:spPr>
          <a:xfrm>
            <a:off x="628651" y="2297113"/>
            <a:ext cx="3869532" cy="3951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sz="quarter" idx="14"/>
          </p:nvPr>
        </p:nvSpPr>
        <p:spPr>
          <a:xfrm>
            <a:off x="4629150" y="2295525"/>
            <a:ext cx="3886200" cy="3952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0" y="3681046"/>
            <a:ext cx="8873101" cy="3175782"/>
            <a:chOff x="-1" y="2258388"/>
            <a:chExt cx="12979387" cy="4599613"/>
          </a:xfrm>
          <a:solidFill>
            <a:srgbClr val="088EFB"/>
          </a:solidFill>
        </p:grpSpPr>
        <p:sp>
          <p:nvSpPr>
            <p:cNvPr id="13" name="等腰三角形 12"/>
            <p:cNvSpPr/>
            <p:nvPr/>
          </p:nvSpPr>
          <p:spPr>
            <a:xfrm>
              <a:off x="-1" y="3452885"/>
              <a:ext cx="12474054" cy="3405116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1"/>
            <p:cNvSpPr/>
            <p:nvPr/>
          </p:nvSpPr>
          <p:spPr>
            <a:xfrm rot="907456">
              <a:off x="144636" y="2258388"/>
              <a:ext cx="12834750" cy="2978983"/>
            </a:xfrm>
            <a:custGeom>
              <a:avLst/>
              <a:gdLst>
                <a:gd name="connsiteX0" fmla="*/ 0 w 10621095"/>
                <a:gd name="connsiteY0" fmla="*/ 2424009 h 2424009"/>
                <a:gd name="connsiteX1" fmla="*/ 2186459 w 10621095"/>
                <a:gd name="connsiteY1" fmla="*/ 0 h 2424009"/>
                <a:gd name="connsiteX2" fmla="*/ 10621095 w 10621095"/>
                <a:gd name="connsiteY2" fmla="*/ 2424009 h 2424009"/>
                <a:gd name="connsiteX3" fmla="*/ 0 w 10621095"/>
                <a:gd name="connsiteY3" fmla="*/ 2424009 h 2424009"/>
                <a:gd name="connsiteX0-1" fmla="*/ 0 w 10547535"/>
                <a:gd name="connsiteY0-2" fmla="*/ 2424009 h 2443890"/>
                <a:gd name="connsiteX1-3" fmla="*/ 2186459 w 10547535"/>
                <a:gd name="connsiteY1-4" fmla="*/ 0 h 2443890"/>
                <a:gd name="connsiteX2-5" fmla="*/ 10547535 w 10547535"/>
                <a:gd name="connsiteY2-6" fmla="*/ 2443890 h 2443890"/>
                <a:gd name="connsiteX3-7" fmla="*/ 0 w 10547535"/>
                <a:gd name="connsiteY3-8" fmla="*/ 2424009 h 2443890"/>
                <a:gd name="connsiteX0-9" fmla="*/ 0 w 10522087"/>
                <a:gd name="connsiteY0-10" fmla="*/ 2424009 h 2466554"/>
                <a:gd name="connsiteX1-11" fmla="*/ 2186459 w 10522087"/>
                <a:gd name="connsiteY1-12" fmla="*/ 0 h 2466554"/>
                <a:gd name="connsiteX2-13" fmla="*/ 10522087 w 10522087"/>
                <a:gd name="connsiteY2-14" fmla="*/ 2466554 h 2466554"/>
                <a:gd name="connsiteX3-15" fmla="*/ 0 w 10522087"/>
                <a:gd name="connsiteY3-16" fmla="*/ 2424009 h 2466554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0522087" h="2466554">
                  <a:moveTo>
                    <a:pt x="0" y="2424009"/>
                  </a:moveTo>
                  <a:lnTo>
                    <a:pt x="2186459" y="0"/>
                  </a:lnTo>
                  <a:lnTo>
                    <a:pt x="10522087" y="2466554"/>
                  </a:lnTo>
                  <a:lnTo>
                    <a:pt x="0" y="2424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5931" y="4366800"/>
            <a:ext cx="4206069" cy="1324800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D247-D2B2-4711-9A4D-90D1A5899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806-3DBD-429A-A6E6-9CEEB428B6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36378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337525" cy="523362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68769"/>
            <a:ext cx="3196800" cy="37982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E32E-2F7B-4158-A411-6075CE0CD0CD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38349" y="365125"/>
            <a:ext cx="117700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8" name="竖排内容占位符 7"/>
          <p:cNvSpPr>
            <a:spLocks noGrp="1"/>
          </p:cNvSpPr>
          <p:nvPr>
            <p:ph orient="vert" sz="quarter" idx="13"/>
          </p:nvPr>
        </p:nvSpPr>
        <p:spPr>
          <a:xfrm>
            <a:off x="628650" y="365125"/>
            <a:ext cx="660558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49" y="363601"/>
            <a:ext cx="7886701" cy="5565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H="1">
            <a:off x="6427" y="4275774"/>
            <a:ext cx="9138369" cy="2565233"/>
          </a:xfrm>
          <a:custGeom>
            <a:avLst/>
            <a:gdLst>
              <a:gd name="connsiteX0" fmla="*/ 0 w 12189082"/>
              <a:gd name="connsiteY0" fmla="*/ 0 h 3421599"/>
              <a:gd name="connsiteX1" fmla="*/ 0 w 12189082"/>
              <a:gd name="connsiteY1" fmla="*/ 3421599 h 3421599"/>
              <a:gd name="connsiteX2" fmla="*/ 12189082 w 12189082"/>
              <a:gd name="connsiteY2" fmla="*/ 3421599 h 3421599"/>
              <a:gd name="connsiteX3" fmla="*/ 12189082 w 12189082"/>
              <a:gd name="connsiteY3" fmla="*/ 3360497 h 34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082" h="3421599">
                <a:moveTo>
                  <a:pt x="0" y="0"/>
                </a:moveTo>
                <a:lnTo>
                  <a:pt x="0" y="3421599"/>
                </a:lnTo>
                <a:lnTo>
                  <a:pt x="12189082" y="3421599"/>
                </a:lnTo>
                <a:lnTo>
                  <a:pt x="12189082" y="3360497"/>
                </a:lnTo>
                <a:close/>
              </a:path>
            </a:pathLst>
          </a:custGeom>
          <a:solidFill>
            <a:srgbClr val="36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20678629" flipH="1">
            <a:off x="-457200" y="3382149"/>
            <a:ext cx="9490424" cy="2205498"/>
          </a:xfrm>
          <a:custGeom>
            <a:avLst/>
            <a:gdLst>
              <a:gd name="connsiteX0" fmla="*/ 2653480 w 12658666"/>
              <a:gd name="connsiteY0" fmla="*/ 0 h 2941772"/>
              <a:gd name="connsiteX1" fmla="*/ 0 w 12658666"/>
              <a:gd name="connsiteY1" fmla="*/ 2941772 h 2941772"/>
              <a:gd name="connsiteX2" fmla="*/ 12658666 w 12658666"/>
              <a:gd name="connsiteY2" fmla="*/ 2941772 h 2941772"/>
              <a:gd name="connsiteX3" fmla="*/ 12638867 w 12658666"/>
              <a:gd name="connsiteY3" fmla="*/ 2869677 h 294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8666" h="2941772">
                <a:moveTo>
                  <a:pt x="2653480" y="0"/>
                </a:moveTo>
                <a:lnTo>
                  <a:pt x="0" y="2941772"/>
                </a:lnTo>
                <a:lnTo>
                  <a:pt x="12658666" y="2941772"/>
                </a:lnTo>
                <a:lnTo>
                  <a:pt x="12638867" y="2869677"/>
                </a:lnTo>
                <a:close/>
              </a:path>
            </a:pathLst>
          </a:custGeom>
          <a:solidFill>
            <a:srgbClr val="36A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419844" y="3251200"/>
            <a:ext cx="4476507" cy="1731963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19844" y="5031731"/>
            <a:ext cx="4476507" cy="63899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5" y="3677910"/>
            <a:ext cx="3497387" cy="19056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13" y="4022768"/>
            <a:ext cx="1829945" cy="18553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861" y="2335044"/>
            <a:ext cx="564325" cy="4925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564" y="2419776"/>
            <a:ext cx="343384" cy="4077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785028" y="1875692"/>
            <a:ext cx="2728693" cy="277045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628650" y="1312863"/>
            <a:ext cx="7518400" cy="479425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5489" y="2681332"/>
            <a:ext cx="4024781" cy="2159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9293" y="2681331"/>
            <a:ext cx="5134708" cy="215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61"/>
          <p:cNvSpPr>
            <a:spLocks noChangeArrowheads="1"/>
          </p:cNvSpPr>
          <p:nvPr/>
        </p:nvSpPr>
        <p:spPr bwMode="auto">
          <a:xfrm>
            <a:off x="538373" y="2330415"/>
            <a:ext cx="2860135" cy="28617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 b="1" dirty="0"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26523" y="2928395"/>
            <a:ext cx="4900246" cy="846435"/>
          </a:xfr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26523" y="3774830"/>
            <a:ext cx="4900246" cy="6213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140616" y="3789164"/>
            <a:ext cx="486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628650" y="1371110"/>
            <a:ext cx="7200000" cy="234000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4"/>
          </p:nvPr>
        </p:nvSpPr>
        <p:spPr>
          <a:xfrm>
            <a:off x="628650" y="3821113"/>
            <a:ext cx="7200000" cy="234000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94089"/>
            <a:ext cx="3868340" cy="90112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94089"/>
            <a:ext cx="3887391" cy="90112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/>
          </p:nvPr>
        </p:nvSpPr>
        <p:spPr>
          <a:xfrm>
            <a:off x="628651" y="2297113"/>
            <a:ext cx="3869532" cy="3951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sz="quarter" idx="14"/>
          </p:nvPr>
        </p:nvSpPr>
        <p:spPr>
          <a:xfrm>
            <a:off x="4629150" y="2295525"/>
            <a:ext cx="3886200" cy="3952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0" y="3681046"/>
            <a:ext cx="8873101" cy="3175782"/>
            <a:chOff x="-1" y="2258388"/>
            <a:chExt cx="12979387" cy="4599613"/>
          </a:xfrm>
          <a:solidFill>
            <a:srgbClr val="088EFB"/>
          </a:solidFill>
        </p:grpSpPr>
        <p:sp>
          <p:nvSpPr>
            <p:cNvPr id="13" name="等腰三角形 12"/>
            <p:cNvSpPr/>
            <p:nvPr/>
          </p:nvSpPr>
          <p:spPr>
            <a:xfrm>
              <a:off x="-1" y="3452885"/>
              <a:ext cx="12474054" cy="3405116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51"/>
            <p:cNvSpPr/>
            <p:nvPr/>
          </p:nvSpPr>
          <p:spPr>
            <a:xfrm rot="907456">
              <a:off x="144636" y="2258388"/>
              <a:ext cx="12834750" cy="2978983"/>
            </a:xfrm>
            <a:custGeom>
              <a:avLst/>
              <a:gdLst>
                <a:gd name="connsiteX0" fmla="*/ 0 w 10621095"/>
                <a:gd name="connsiteY0" fmla="*/ 2424009 h 2424009"/>
                <a:gd name="connsiteX1" fmla="*/ 2186459 w 10621095"/>
                <a:gd name="connsiteY1" fmla="*/ 0 h 2424009"/>
                <a:gd name="connsiteX2" fmla="*/ 10621095 w 10621095"/>
                <a:gd name="connsiteY2" fmla="*/ 2424009 h 2424009"/>
                <a:gd name="connsiteX3" fmla="*/ 0 w 10621095"/>
                <a:gd name="connsiteY3" fmla="*/ 2424009 h 2424009"/>
                <a:gd name="connsiteX0-1" fmla="*/ 0 w 10547535"/>
                <a:gd name="connsiteY0-2" fmla="*/ 2424009 h 2443890"/>
                <a:gd name="connsiteX1-3" fmla="*/ 2186459 w 10547535"/>
                <a:gd name="connsiteY1-4" fmla="*/ 0 h 2443890"/>
                <a:gd name="connsiteX2-5" fmla="*/ 10547535 w 10547535"/>
                <a:gd name="connsiteY2-6" fmla="*/ 2443890 h 2443890"/>
                <a:gd name="connsiteX3-7" fmla="*/ 0 w 10547535"/>
                <a:gd name="connsiteY3-8" fmla="*/ 2424009 h 2443890"/>
                <a:gd name="connsiteX0-9" fmla="*/ 0 w 10522087"/>
                <a:gd name="connsiteY0-10" fmla="*/ 2424009 h 2466554"/>
                <a:gd name="connsiteX1-11" fmla="*/ 2186459 w 10522087"/>
                <a:gd name="connsiteY1-12" fmla="*/ 0 h 2466554"/>
                <a:gd name="connsiteX2-13" fmla="*/ 10522087 w 10522087"/>
                <a:gd name="connsiteY2-14" fmla="*/ 2466554 h 2466554"/>
                <a:gd name="connsiteX3-15" fmla="*/ 0 w 10522087"/>
                <a:gd name="connsiteY3-16" fmla="*/ 2424009 h 2466554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0522087" h="2466554">
                  <a:moveTo>
                    <a:pt x="0" y="2424009"/>
                  </a:moveTo>
                  <a:lnTo>
                    <a:pt x="2186459" y="0"/>
                  </a:lnTo>
                  <a:lnTo>
                    <a:pt x="10522087" y="2466554"/>
                  </a:lnTo>
                  <a:lnTo>
                    <a:pt x="0" y="2424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5931" y="4366800"/>
            <a:ext cx="4206069" cy="1324800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D247-D2B2-4711-9A4D-90D1A5899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806-3DBD-429A-A6E6-9CEEB428B6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36378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337525" cy="523362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68769"/>
            <a:ext cx="3196800" cy="37982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86B9-04DE-4BC8-B58F-892AA8894E62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38349" y="365125"/>
            <a:ext cx="117700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8" name="竖排内容占位符 7"/>
          <p:cNvSpPr>
            <a:spLocks noGrp="1"/>
          </p:cNvSpPr>
          <p:nvPr>
            <p:ph orient="vert" sz="quarter" idx="13"/>
          </p:nvPr>
        </p:nvSpPr>
        <p:spPr>
          <a:xfrm>
            <a:off x="628650" y="365125"/>
            <a:ext cx="660558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49" y="363601"/>
            <a:ext cx="7886701" cy="5565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E7748-3FD4-48FF-874A-AD8D26A032E1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5152-2F9E-4ED0-A703-9476855890EE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2EE1-4298-46F8-9381-62341EC0B260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C3D71-48E3-4294-BE3B-492579EB0061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7554-0BBC-4124-927D-774CBABE09AF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3E0AE-BC17-463D-876C-F2484640F0D7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../media/image18.png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E54E246-939B-469C-AC4D-2167355BA19B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20692544" flipH="1">
            <a:off x="6866133" y="6048040"/>
            <a:ext cx="2356981" cy="1097619"/>
          </a:xfrm>
          <a:custGeom>
            <a:avLst/>
            <a:gdLst>
              <a:gd name="connsiteX0" fmla="*/ 536376 w 2722663"/>
              <a:gd name="connsiteY0" fmla="*/ 0 h 1267913"/>
              <a:gd name="connsiteX1" fmla="*/ 22731 w 2722663"/>
              <a:gd name="connsiteY1" fmla="*/ 569451 h 1267913"/>
              <a:gd name="connsiteX2" fmla="*/ 0 w 2722663"/>
              <a:gd name="connsiteY2" fmla="*/ 569336 h 1267913"/>
              <a:gd name="connsiteX3" fmla="*/ 5265 w 2722663"/>
              <a:gd name="connsiteY3" fmla="*/ 588814 h 1267913"/>
              <a:gd name="connsiteX4" fmla="*/ 4641 w 2722663"/>
              <a:gd name="connsiteY4" fmla="*/ 589506 h 1267913"/>
              <a:gd name="connsiteX5" fmla="*/ 13467 w 2722663"/>
              <a:gd name="connsiteY5" fmla="*/ 622162 h 1267913"/>
              <a:gd name="connsiteX6" fmla="*/ 14278 w 2722663"/>
              <a:gd name="connsiteY6" fmla="*/ 622162 h 1267913"/>
              <a:gd name="connsiteX7" fmla="*/ 188808 w 2722663"/>
              <a:gd name="connsiteY7" fmla="*/ 1267913 h 1267913"/>
              <a:gd name="connsiteX8" fmla="*/ 420996 w 2722663"/>
              <a:gd name="connsiteY8" fmla="*/ 1205158 h 1267913"/>
              <a:gd name="connsiteX9" fmla="*/ 2578044 w 2722663"/>
              <a:gd name="connsiteY9" fmla="*/ 622162 h 1267913"/>
              <a:gd name="connsiteX10" fmla="*/ 2641546 w 2722663"/>
              <a:gd name="connsiteY10" fmla="*/ 604999 h 1267913"/>
              <a:gd name="connsiteX11" fmla="*/ 2722663 w 2722663"/>
              <a:gd name="connsiteY11" fmla="*/ 583075 h 1267913"/>
              <a:gd name="connsiteX12" fmla="*/ 2562445 w 2722663"/>
              <a:gd name="connsiteY12" fmla="*/ 582267 h 12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2663" h="1267913">
                <a:moveTo>
                  <a:pt x="536376" y="0"/>
                </a:moveTo>
                <a:lnTo>
                  <a:pt x="22731" y="569451"/>
                </a:lnTo>
                <a:lnTo>
                  <a:pt x="0" y="569336"/>
                </a:lnTo>
                <a:lnTo>
                  <a:pt x="5265" y="588814"/>
                </a:lnTo>
                <a:lnTo>
                  <a:pt x="4641" y="589506"/>
                </a:lnTo>
                <a:lnTo>
                  <a:pt x="13467" y="622162"/>
                </a:lnTo>
                <a:lnTo>
                  <a:pt x="14278" y="622162"/>
                </a:lnTo>
                <a:lnTo>
                  <a:pt x="188808" y="1267913"/>
                </a:lnTo>
                <a:lnTo>
                  <a:pt x="420996" y="1205158"/>
                </a:lnTo>
                <a:lnTo>
                  <a:pt x="2578044" y="622162"/>
                </a:lnTo>
                <a:lnTo>
                  <a:pt x="2641546" y="604999"/>
                </a:lnTo>
                <a:lnTo>
                  <a:pt x="2722663" y="583075"/>
                </a:lnTo>
                <a:lnTo>
                  <a:pt x="2562445" y="5822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11015"/>
            <a:ext cx="7886700" cy="80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168401"/>
            <a:ext cx="7886700" cy="476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 smtClean="0"/>
              <a:t>单击此处编辑文本</a:t>
            </a:r>
            <a:endParaRPr lang="en-US" altLang="zh-CN" sz="1800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-363585" y="308291"/>
            <a:ext cx="1196483" cy="523737"/>
          </a:xfrm>
          <a:custGeom>
            <a:avLst/>
            <a:gdLst>
              <a:gd name="connsiteX0" fmla="*/ 0 w 1282666"/>
              <a:gd name="connsiteY0" fmla="*/ 218806 h 561462"/>
              <a:gd name="connsiteX1" fmla="*/ 18181 w 1282666"/>
              <a:gd name="connsiteY1" fmla="*/ 207079 h 561462"/>
              <a:gd name="connsiteX2" fmla="*/ 18181 w 1282666"/>
              <a:gd name="connsiteY2" fmla="*/ 197358 h 561462"/>
              <a:gd name="connsiteX3" fmla="*/ 28738 w 1282666"/>
              <a:gd name="connsiteY3" fmla="*/ 200269 h 561462"/>
              <a:gd name="connsiteX4" fmla="*/ 339193 w 1282666"/>
              <a:gd name="connsiteY4" fmla="*/ 0 h 561462"/>
              <a:gd name="connsiteX5" fmla="*/ 1208255 w 1282666"/>
              <a:gd name="connsiteY5" fmla="*/ 525458 h 561462"/>
              <a:gd name="connsiteX6" fmla="*/ 1282666 w 1282666"/>
              <a:gd name="connsiteY6" fmla="*/ 545973 h 561462"/>
              <a:gd name="connsiteX7" fmla="*/ 1242185 w 1282666"/>
              <a:gd name="connsiteY7" fmla="*/ 545973 h 561462"/>
              <a:gd name="connsiteX8" fmla="*/ 1267802 w 1282666"/>
              <a:gd name="connsiteY8" fmla="*/ 561462 h 561462"/>
              <a:gd name="connsiteX9" fmla="*/ 1210495 w 1282666"/>
              <a:gd name="connsiteY9" fmla="*/ 545973 h 561462"/>
              <a:gd name="connsiteX10" fmla="*/ 18181 w 1282666"/>
              <a:gd name="connsiteY10" fmla="*/ 545973 h 561462"/>
              <a:gd name="connsiteX11" fmla="*/ 18181 w 1282666"/>
              <a:gd name="connsiteY11" fmla="*/ 223720 h 5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666" h="561462">
                <a:moveTo>
                  <a:pt x="0" y="218806"/>
                </a:moveTo>
                <a:lnTo>
                  <a:pt x="18181" y="207079"/>
                </a:lnTo>
                <a:lnTo>
                  <a:pt x="18181" y="197358"/>
                </a:lnTo>
                <a:lnTo>
                  <a:pt x="28738" y="200269"/>
                </a:lnTo>
                <a:lnTo>
                  <a:pt x="339193" y="0"/>
                </a:lnTo>
                <a:lnTo>
                  <a:pt x="1208255" y="525458"/>
                </a:lnTo>
                <a:lnTo>
                  <a:pt x="1282666" y="545973"/>
                </a:lnTo>
                <a:lnTo>
                  <a:pt x="1242185" y="545973"/>
                </a:lnTo>
                <a:lnTo>
                  <a:pt x="1267802" y="561462"/>
                </a:lnTo>
                <a:lnTo>
                  <a:pt x="1210495" y="545973"/>
                </a:lnTo>
                <a:lnTo>
                  <a:pt x="18181" y="545973"/>
                </a:lnTo>
                <a:lnTo>
                  <a:pt x="18181" y="223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3000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20692544" flipH="1">
            <a:off x="6866133" y="6048040"/>
            <a:ext cx="2356981" cy="1097619"/>
          </a:xfrm>
          <a:custGeom>
            <a:avLst/>
            <a:gdLst>
              <a:gd name="connsiteX0" fmla="*/ 536376 w 2722663"/>
              <a:gd name="connsiteY0" fmla="*/ 0 h 1267913"/>
              <a:gd name="connsiteX1" fmla="*/ 22731 w 2722663"/>
              <a:gd name="connsiteY1" fmla="*/ 569451 h 1267913"/>
              <a:gd name="connsiteX2" fmla="*/ 0 w 2722663"/>
              <a:gd name="connsiteY2" fmla="*/ 569336 h 1267913"/>
              <a:gd name="connsiteX3" fmla="*/ 5265 w 2722663"/>
              <a:gd name="connsiteY3" fmla="*/ 588814 h 1267913"/>
              <a:gd name="connsiteX4" fmla="*/ 4641 w 2722663"/>
              <a:gd name="connsiteY4" fmla="*/ 589506 h 1267913"/>
              <a:gd name="connsiteX5" fmla="*/ 13467 w 2722663"/>
              <a:gd name="connsiteY5" fmla="*/ 622162 h 1267913"/>
              <a:gd name="connsiteX6" fmla="*/ 14278 w 2722663"/>
              <a:gd name="connsiteY6" fmla="*/ 622162 h 1267913"/>
              <a:gd name="connsiteX7" fmla="*/ 188808 w 2722663"/>
              <a:gd name="connsiteY7" fmla="*/ 1267913 h 1267913"/>
              <a:gd name="connsiteX8" fmla="*/ 420996 w 2722663"/>
              <a:gd name="connsiteY8" fmla="*/ 1205158 h 1267913"/>
              <a:gd name="connsiteX9" fmla="*/ 2578044 w 2722663"/>
              <a:gd name="connsiteY9" fmla="*/ 622162 h 1267913"/>
              <a:gd name="connsiteX10" fmla="*/ 2641546 w 2722663"/>
              <a:gd name="connsiteY10" fmla="*/ 604999 h 1267913"/>
              <a:gd name="connsiteX11" fmla="*/ 2722663 w 2722663"/>
              <a:gd name="connsiteY11" fmla="*/ 583075 h 1267913"/>
              <a:gd name="connsiteX12" fmla="*/ 2562445 w 2722663"/>
              <a:gd name="connsiteY12" fmla="*/ 582267 h 12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2663" h="1267913">
                <a:moveTo>
                  <a:pt x="536376" y="0"/>
                </a:moveTo>
                <a:lnTo>
                  <a:pt x="22731" y="569451"/>
                </a:lnTo>
                <a:lnTo>
                  <a:pt x="0" y="569336"/>
                </a:lnTo>
                <a:lnTo>
                  <a:pt x="5265" y="588814"/>
                </a:lnTo>
                <a:lnTo>
                  <a:pt x="4641" y="589506"/>
                </a:lnTo>
                <a:lnTo>
                  <a:pt x="13467" y="622162"/>
                </a:lnTo>
                <a:lnTo>
                  <a:pt x="14278" y="622162"/>
                </a:lnTo>
                <a:lnTo>
                  <a:pt x="188808" y="1267913"/>
                </a:lnTo>
                <a:lnTo>
                  <a:pt x="420996" y="1205158"/>
                </a:lnTo>
                <a:lnTo>
                  <a:pt x="2578044" y="622162"/>
                </a:lnTo>
                <a:lnTo>
                  <a:pt x="2641546" y="604999"/>
                </a:lnTo>
                <a:lnTo>
                  <a:pt x="2722663" y="583075"/>
                </a:lnTo>
                <a:lnTo>
                  <a:pt x="2562445" y="5822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11015"/>
            <a:ext cx="7886700" cy="80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168401"/>
            <a:ext cx="7886700" cy="476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 smtClean="0"/>
              <a:t>单击此处编辑文本</a:t>
            </a:r>
            <a:endParaRPr lang="en-US" altLang="zh-CN" sz="1800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90993255-A046-4218-B3DB-E135EA530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fld id="{17AD279E-66FE-416C-A9EC-5827383DDD4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-363585" y="308291"/>
            <a:ext cx="1196483" cy="523737"/>
          </a:xfrm>
          <a:custGeom>
            <a:avLst/>
            <a:gdLst>
              <a:gd name="connsiteX0" fmla="*/ 0 w 1282666"/>
              <a:gd name="connsiteY0" fmla="*/ 218806 h 561462"/>
              <a:gd name="connsiteX1" fmla="*/ 18181 w 1282666"/>
              <a:gd name="connsiteY1" fmla="*/ 207079 h 561462"/>
              <a:gd name="connsiteX2" fmla="*/ 18181 w 1282666"/>
              <a:gd name="connsiteY2" fmla="*/ 197358 h 561462"/>
              <a:gd name="connsiteX3" fmla="*/ 28738 w 1282666"/>
              <a:gd name="connsiteY3" fmla="*/ 200269 h 561462"/>
              <a:gd name="connsiteX4" fmla="*/ 339193 w 1282666"/>
              <a:gd name="connsiteY4" fmla="*/ 0 h 561462"/>
              <a:gd name="connsiteX5" fmla="*/ 1208255 w 1282666"/>
              <a:gd name="connsiteY5" fmla="*/ 525458 h 561462"/>
              <a:gd name="connsiteX6" fmla="*/ 1282666 w 1282666"/>
              <a:gd name="connsiteY6" fmla="*/ 545973 h 561462"/>
              <a:gd name="connsiteX7" fmla="*/ 1242185 w 1282666"/>
              <a:gd name="connsiteY7" fmla="*/ 545973 h 561462"/>
              <a:gd name="connsiteX8" fmla="*/ 1267802 w 1282666"/>
              <a:gd name="connsiteY8" fmla="*/ 561462 h 561462"/>
              <a:gd name="connsiteX9" fmla="*/ 1210495 w 1282666"/>
              <a:gd name="connsiteY9" fmla="*/ 545973 h 561462"/>
              <a:gd name="connsiteX10" fmla="*/ 18181 w 1282666"/>
              <a:gd name="connsiteY10" fmla="*/ 545973 h 561462"/>
              <a:gd name="connsiteX11" fmla="*/ 18181 w 1282666"/>
              <a:gd name="connsiteY11" fmla="*/ 223720 h 5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666" h="561462">
                <a:moveTo>
                  <a:pt x="0" y="218806"/>
                </a:moveTo>
                <a:lnTo>
                  <a:pt x="18181" y="207079"/>
                </a:lnTo>
                <a:lnTo>
                  <a:pt x="18181" y="197358"/>
                </a:lnTo>
                <a:lnTo>
                  <a:pt x="28738" y="200269"/>
                </a:lnTo>
                <a:lnTo>
                  <a:pt x="339193" y="0"/>
                </a:lnTo>
                <a:lnTo>
                  <a:pt x="1208255" y="525458"/>
                </a:lnTo>
                <a:lnTo>
                  <a:pt x="1282666" y="545973"/>
                </a:lnTo>
                <a:lnTo>
                  <a:pt x="1242185" y="545973"/>
                </a:lnTo>
                <a:lnTo>
                  <a:pt x="1267802" y="561462"/>
                </a:lnTo>
                <a:lnTo>
                  <a:pt x="1210495" y="545973"/>
                </a:lnTo>
                <a:lnTo>
                  <a:pt x="18181" y="545973"/>
                </a:lnTo>
                <a:lnTo>
                  <a:pt x="18181" y="223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 spd="slow" advClick="0" advTm="3000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49.xml"/><Relationship Id="rId7" Type="http://schemas.openxmlformats.org/officeDocument/2006/relationships/image" Target="../media/image29.png"/><Relationship Id="rId6" Type="http://schemas.openxmlformats.org/officeDocument/2006/relationships/tags" Target="../tags/tag48.xml"/><Relationship Id="rId5" Type="http://schemas.openxmlformats.org/officeDocument/2006/relationships/image" Target="../media/image28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27.jpe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6.xml"/><Relationship Id="rId3" Type="http://schemas.openxmlformats.org/officeDocument/2006/relationships/image" Target="../media/image32.png"/><Relationship Id="rId2" Type="http://schemas.microsoft.com/office/2007/relationships/hdphoto" Target="../media/hdphoto1.wdp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23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9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39.xml"/><Relationship Id="rId7" Type="http://schemas.openxmlformats.org/officeDocument/2006/relationships/image" Target="../media/image23.png"/><Relationship Id="rId6" Type="http://schemas.openxmlformats.org/officeDocument/2006/relationships/tags" Target="../tags/tag38.xml"/><Relationship Id="rId5" Type="http://schemas.openxmlformats.org/officeDocument/2006/relationships/image" Target="../media/image22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21.jpe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hyperlink" Target="http://bj.people.com.cn/n/2014/0728/c82840-21800698.html" TargetMode="External"/><Relationship Id="rId1" Type="http://schemas.openxmlformats.org/officeDocument/2006/relationships/hyperlink" Target="http://www.huxiu.com/article/38624/1.html" TargetMode="Externa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7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3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4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51275" y="4448810"/>
            <a:ext cx="5227955" cy="64008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”与“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互联网”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9803"/>
            <a:ext cx="9144000" cy="515103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0" y="3835400"/>
            <a:ext cx="9144000" cy="3025775"/>
          </a:xfrm>
          <a:custGeom>
            <a:avLst/>
            <a:gdLst>
              <a:gd name="connsiteX0" fmla="*/ 2759948 w 12192000"/>
              <a:gd name="connsiteY0" fmla="*/ 0 h 2892252"/>
              <a:gd name="connsiteX1" fmla="*/ 3336054 w 12192000"/>
              <a:gd name="connsiteY1" fmla="*/ 576106 h 2892252"/>
              <a:gd name="connsiteX2" fmla="*/ 3336053 w 12192000"/>
              <a:gd name="connsiteY2" fmla="*/ 576107 h 2892252"/>
              <a:gd name="connsiteX3" fmla="*/ 5519894 w 12192000"/>
              <a:gd name="connsiteY3" fmla="*/ 576107 h 2892252"/>
              <a:gd name="connsiteX4" fmla="*/ 6096000 w 12192000"/>
              <a:gd name="connsiteY4" fmla="*/ 1 h 2892252"/>
              <a:gd name="connsiteX5" fmla="*/ 6672106 w 12192000"/>
              <a:gd name="connsiteY5" fmla="*/ 576107 h 2892252"/>
              <a:gd name="connsiteX6" fmla="*/ 8855947 w 12192000"/>
              <a:gd name="connsiteY6" fmla="*/ 576107 h 2892252"/>
              <a:gd name="connsiteX7" fmla="*/ 8855947 w 12192000"/>
              <a:gd name="connsiteY7" fmla="*/ 576106 h 2892252"/>
              <a:gd name="connsiteX8" fmla="*/ 9432053 w 12192000"/>
              <a:gd name="connsiteY8" fmla="*/ 0 h 2892252"/>
              <a:gd name="connsiteX9" fmla="*/ 10008159 w 12192000"/>
              <a:gd name="connsiteY9" fmla="*/ 576106 h 2892252"/>
              <a:gd name="connsiteX10" fmla="*/ 10008159 w 12192000"/>
              <a:gd name="connsiteY10" fmla="*/ 576107 h 2892252"/>
              <a:gd name="connsiteX11" fmla="*/ 12192000 w 12192000"/>
              <a:gd name="connsiteY11" fmla="*/ 576107 h 2892252"/>
              <a:gd name="connsiteX12" fmla="*/ 12192000 w 12192000"/>
              <a:gd name="connsiteY12" fmla="*/ 2892252 h 2892252"/>
              <a:gd name="connsiteX13" fmla="*/ 0 w 12192000"/>
              <a:gd name="connsiteY13" fmla="*/ 2892252 h 2892252"/>
              <a:gd name="connsiteX14" fmla="*/ 0 w 12192000"/>
              <a:gd name="connsiteY14" fmla="*/ 576107 h 2892252"/>
              <a:gd name="connsiteX15" fmla="*/ 2183841 w 12192000"/>
              <a:gd name="connsiteY15" fmla="*/ 576107 h 2892252"/>
              <a:gd name="connsiteX16" fmla="*/ 2183841 w 12192000"/>
              <a:gd name="connsiteY16" fmla="*/ 576106 h 2892252"/>
              <a:gd name="connsiteX17" fmla="*/ 2759948 w 12192000"/>
              <a:gd name="connsiteY17" fmla="*/ 0 h 28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892252">
                <a:moveTo>
                  <a:pt x="2759948" y="0"/>
                </a:moveTo>
                <a:cubicBezTo>
                  <a:pt x="3078123" y="0"/>
                  <a:pt x="3336054" y="257931"/>
                  <a:pt x="3336054" y="576106"/>
                </a:cubicBezTo>
                <a:lnTo>
                  <a:pt x="3336053" y="576107"/>
                </a:lnTo>
                <a:lnTo>
                  <a:pt x="5519894" y="576107"/>
                </a:lnTo>
                <a:cubicBezTo>
                  <a:pt x="5519894" y="257932"/>
                  <a:pt x="5777825" y="1"/>
                  <a:pt x="6096000" y="1"/>
                </a:cubicBezTo>
                <a:cubicBezTo>
                  <a:pt x="6414175" y="1"/>
                  <a:pt x="6672106" y="257932"/>
                  <a:pt x="6672106" y="576107"/>
                </a:cubicBezTo>
                <a:lnTo>
                  <a:pt x="8855947" y="576107"/>
                </a:lnTo>
                <a:lnTo>
                  <a:pt x="8855947" y="576106"/>
                </a:lnTo>
                <a:cubicBezTo>
                  <a:pt x="8855947" y="257931"/>
                  <a:pt x="9113878" y="0"/>
                  <a:pt x="9432053" y="0"/>
                </a:cubicBezTo>
                <a:cubicBezTo>
                  <a:pt x="9750228" y="0"/>
                  <a:pt x="10008159" y="257931"/>
                  <a:pt x="10008159" y="576106"/>
                </a:cubicBezTo>
                <a:lnTo>
                  <a:pt x="10008159" y="576107"/>
                </a:lnTo>
                <a:lnTo>
                  <a:pt x="12192000" y="576107"/>
                </a:lnTo>
                <a:lnTo>
                  <a:pt x="12192000" y="2892252"/>
                </a:lnTo>
                <a:lnTo>
                  <a:pt x="0" y="2892252"/>
                </a:lnTo>
                <a:lnTo>
                  <a:pt x="0" y="576107"/>
                </a:lnTo>
                <a:lnTo>
                  <a:pt x="2183841" y="576107"/>
                </a:lnTo>
                <a:lnTo>
                  <a:pt x="2183841" y="576106"/>
                </a:lnTo>
                <a:cubicBezTo>
                  <a:pt x="2183841" y="257931"/>
                  <a:pt x="2441772" y="0"/>
                  <a:pt x="2759948" y="0"/>
                </a:cubicBezTo>
                <a:close/>
              </a:path>
            </a:pathLst>
          </a:custGeom>
          <a:solidFill>
            <a:srgbClr val="36ADCC">
              <a:alpha val="9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770982" y="3972868"/>
            <a:ext cx="603529" cy="6035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275817" y="3972867"/>
            <a:ext cx="592366" cy="603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6769489" y="3972866"/>
            <a:ext cx="605255" cy="603530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96850" y="4714240"/>
            <a:ext cx="8947785" cy="1987550"/>
          </a:xfrm>
          <a:prstGeom prst="rect">
            <a:avLst/>
          </a:prstGeom>
        </p:spPr>
        <p:txBody>
          <a:bodyPr wrap="square">
            <a:normAutofit/>
          </a:bodyPr>
          <a:p>
            <a:pPr indent="0" algn="ctr" latinLnBrk="1">
              <a:lnSpc>
                <a:spcPts val="3600"/>
              </a:lnSpc>
              <a:spcAft>
                <a:spcPts val="0"/>
              </a:spcAft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“互联网+”“+互联网”，就是互联网技术与传统产业相互融合，使得传统产业呈现互联网属性的新的产业模式和商业模式的过程。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latinLnBrk="1">
              <a:lnSpc>
                <a:spcPts val="3600"/>
              </a:lnSpc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“互联网+”，即互联网的产业化；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latinLnBrk="1">
              <a:lnSpc>
                <a:spcPts val="3600"/>
              </a:lnSpc>
              <a:spcAft>
                <a:spcPts val="0"/>
              </a:spcAft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“+互联网”，即产业的互联网化。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721094" y="3349705"/>
            <a:ext cx="2485093" cy="90024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</a:rPr>
              <a:t>Part 02</a:t>
            </a:r>
            <a:endParaRPr lang="en-US" altLang="zh-CN" sz="5400" b="1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98570" y="2928620"/>
            <a:ext cx="5339080" cy="8464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国内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+”“+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发展现状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8945" y="982980"/>
            <a:ext cx="7668895" cy="5165725"/>
            <a:chOff x="1291258" y="2204864"/>
            <a:chExt cx="6552728" cy="38467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258" y="2204864"/>
              <a:ext cx="6552728" cy="38467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509120"/>
              <a:ext cx="1167829" cy="419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1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1628801"/>
            <a:ext cx="9144000" cy="52291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Picture 3" descr="20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1072515"/>
            <a:ext cx="9144000" cy="57772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5" name="Picture 3" descr="21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1052736"/>
            <a:ext cx="9180512" cy="580526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Picture 3" descr="2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36" y="1465124"/>
            <a:ext cx="9111764" cy="537321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07504" y="920433"/>
            <a:ext cx="8856984" cy="1066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改变了经济运行方式</a:t>
            </a: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b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人们行为</a:t>
            </a:r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方式、社会</a:t>
            </a: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组织形式</a:t>
            </a:r>
            <a:endParaRPr lang="zh-CN" altLang="en-US" sz="3200" b="1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9" r="11007"/>
          <a:stretch>
            <a:fillRect/>
          </a:stretch>
        </p:blipFill>
        <p:spPr bwMode="auto">
          <a:xfrm>
            <a:off x="6949023" y="2240414"/>
            <a:ext cx="18161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23" y="2230889"/>
            <a:ext cx="19716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1" y="2316614"/>
            <a:ext cx="15335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54" y="3599773"/>
            <a:ext cx="713011" cy="7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63" y="3465809"/>
            <a:ext cx="1330987" cy="99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57873"/>
            <a:ext cx="15552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5503"/>
            <a:ext cx="1647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77878"/>
            <a:ext cx="1619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19" y="2738713"/>
            <a:ext cx="713011" cy="7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64" y="2713671"/>
            <a:ext cx="13287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467544" y="460375"/>
            <a:ext cx="5184576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”特点是：</a:t>
            </a:r>
            <a:endParaRPr lang="zh-CN" altLang="en-US" sz="3200" b="1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57200" y="1600200"/>
            <a:ext cx="8229600" cy="377063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主体基本都是互联网公司，绝大多是是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2000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年左右，和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08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年以来成立的创业公司。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出现了产业细化，“一个风口”。先从服务业开始，逐步渗透到制造业。（小米科技。）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主要途径就是做大平台，从线上走到线下。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目的是线上资源价值变现。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713740" y="101241"/>
            <a:ext cx="2907792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b="1" smtClean="0">
                <a:solidFill>
                  <a:schemeClr val="accent1"/>
                </a:solidFill>
              </a:rPr>
              <a:t>CONTENTS</a:t>
            </a:r>
            <a:endParaRPr lang="en-US" altLang="zh-CN" sz="2800" b="1" smtClean="0">
              <a:solidFill>
                <a:schemeClr val="accent1"/>
              </a:solidFill>
            </a:endParaRP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5501092" y="1967697"/>
            <a:ext cx="3420745" cy="699770"/>
            <a:chOff x="7065207" y="1441450"/>
            <a:chExt cx="4284090" cy="876382"/>
          </a:xfrm>
        </p:grpSpPr>
        <p:sp>
          <p:nvSpPr>
            <p:cNvPr id="19" name="圆角矩形 18"/>
            <p:cNvSpPr/>
            <p:nvPr>
              <p:custDataLst>
                <p:tags r:id="rId3"/>
              </p:custDataLst>
            </p:nvPr>
          </p:nvSpPr>
          <p:spPr>
            <a:xfrm>
              <a:off x="8242994" y="1441450"/>
              <a:ext cx="3106303" cy="8763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机遇和挑战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五边形 20"/>
            <p:cNvSpPr/>
            <p:nvPr>
              <p:custDataLst>
                <p:tags r:id="rId4"/>
              </p:custDataLst>
            </p:nvPr>
          </p:nvSpPr>
          <p:spPr>
            <a:xfrm>
              <a:off x="7065207" y="1588469"/>
              <a:ext cx="1296000" cy="56908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 smtClean="0">
                  <a:solidFill>
                    <a:schemeClr val="bg1"/>
                  </a:solidFill>
                </a:rPr>
                <a:t> </a:t>
              </a:r>
              <a:endParaRPr lang="zh-CN" altLang="en-US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>
            <a:off x="5501092" y="4705674"/>
            <a:ext cx="3183664" cy="699704"/>
            <a:chOff x="7065207" y="4870451"/>
            <a:chExt cx="3987173" cy="876299"/>
          </a:xfrm>
        </p:grpSpPr>
        <p:sp>
          <p:nvSpPr>
            <p:cNvPr id="27" name="圆角矩形 26"/>
            <p:cNvSpPr/>
            <p:nvPr>
              <p:custDataLst>
                <p:tags r:id="rId6"/>
              </p:custDataLst>
            </p:nvPr>
          </p:nvSpPr>
          <p:spPr>
            <a:xfrm>
              <a:off x="8242736" y="4870451"/>
              <a:ext cx="2809644" cy="8762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创业实例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五边形 27"/>
            <p:cNvSpPr/>
            <p:nvPr>
              <p:custDataLst>
                <p:tags r:id="rId7"/>
              </p:custDataLst>
            </p:nvPr>
          </p:nvSpPr>
          <p:spPr>
            <a:xfrm>
              <a:off x="7065207" y="5024600"/>
              <a:ext cx="1296000" cy="56908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32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>
            <a:off x="459245" y="2546432"/>
            <a:ext cx="3173622" cy="699704"/>
            <a:chOff x="750874" y="1504950"/>
            <a:chExt cx="3974596" cy="876299"/>
          </a:xfrm>
        </p:grpSpPr>
        <p:sp>
          <p:nvSpPr>
            <p:cNvPr id="32" name="圆角矩形 31"/>
            <p:cNvSpPr/>
            <p:nvPr>
              <p:custDataLst>
                <p:tags r:id="rId9"/>
              </p:custDataLst>
            </p:nvPr>
          </p:nvSpPr>
          <p:spPr>
            <a:xfrm>
              <a:off x="750874" y="1504950"/>
              <a:ext cx="2809644" cy="8762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是什么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？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五边形 33"/>
            <p:cNvSpPr/>
            <p:nvPr>
              <p:custDataLst>
                <p:tags r:id="rId10"/>
              </p:custDataLst>
            </p:nvPr>
          </p:nvSpPr>
          <p:spPr>
            <a:xfrm flipH="1">
              <a:off x="3429000" y="1657442"/>
              <a:ext cx="1296470" cy="56908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32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11"/>
            </p:custDataLst>
          </p:nvPr>
        </p:nvGrpSpPr>
        <p:grpSpPr>
          <a:xfrm>
            <a:off x="5501092" y="3318615"/>
            <a:ext cx="3183664" cy="699704"/>
            <a:chOff x="7065207" y="3133319"/>
            <a:chExt cx="3987173" cy="876299"/>
          </a:xfrm>
        </p:grpSpPr>
        <p:sp>
          <p:nvSpPr>
            <p:cNvPr id="46" name="圆角矩形 45"/>
            <p:cNvSpPr/>
            <p:nvPr>
              <p:custDataLst>
                <p:tags r:id="rId12"/>
              </p:custDataLst>
            </p:nvPr>
          </p:nvSpPr>
          <p:spPr>
            <a:xfrm>
              <a:off x="8242736" y="3133319"/>
              <a:ext cx="2809644" cy="8762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如何面对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五边形 46"/>
            <p:cNvSpPr/>
            <p:nvPr>
              <p:custDataLst>
                <p:tags r:id="rId13"/>
              </p:custDataLst>
            </p:nvPr>
          </p:nvSpPr>
          <p:spPr>
            <a:xfrm>
              <a:off x="7065207" y="3293038"/>
              <a:ext cx="1296000" cy="56908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 smtClean="0">
                  <a:solidFill>
                    <a:schemeClr val="bg1"/>
                  </a:solidFill>
                </a:rPr>
                <a:t> </a:t>
              </a:r>
              <a:endParaRPr lang="zh-CN" altLang="en-US" sz="2000" b="1" kern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直接连接符 47"/>
          <p:cNvCxnSpPr/>
          <p:nvPr>
            <p:custDataLst>
              <p:tags r:id="rId14"/>
            </p:custDataLst>
          </p:nvPr>
        </p:nvCxnSpPr>
        <p:spPr>
          <a:xfrm>
            <a:off x="4236334" y="3661678"/>
            <a:ext cx="1220996" cy="0"/>
          </a:xfrm>
          <a:prstGeom prst="line">
            <a:avLst/>
          </a:prstGeom>
          <a:noFill/>
          <a:ln w="9525" cap="flat" cmpd="sng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49" name="任意多边形 58"/>
          <p:cNvSpPr/>
          <p:nvPr>
            <p:custDataLst>
              <p:tags r:id="rId15"/>
            </p:custDataLst>
          </p:nvPr>
        </p:nvSpPr>
        <p:spPr bwMode="auto">
          <a:xfrm flipH="1">
            <a:off x="3676628" y="2882097"/>
            <a:ext cx="1780699" cy="1995966"/>
          </a:xfrm>
          <a:custGeom>
            <a:avLst/>
            <a:gdLst>
              <a:gd name="T0" fmla="*/ 0 w 1092530"/>
              <a:gd name="T1" fmla="*/ 1068780 h 1068780"/>
              <a:gd name="T2" fmla="*/ 1092530 w 1092530"/>
              <a:gd name="T3" fmla="*/ 0 h 10687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B62822"/>
              </a:solidFill>
            </a:endParaRPr>
          </a:p>
        </p:txBody>
      </p:sp>
      <p:sp>
        <p:nvSpPr>
          <p:cNvPr id="50" name="任意多边形 58"/>
          <p:cNvSpPr/>
          <p:nvPr>
            <p:custDataLst>
              <p:tags r:id="rId16"/>
            </p:custDataLst>
          </p:nvPr>
        </p:nvSpPr>
        <p:spPr bwMode="auto">
          <a:xfrm>
            <a:off x="3686673" y="2565995"/>
            <a:ext cx="1770657" cy="2017580"/>
          </a:xfrm>
          <a:custGeom>
            <a:avLst/>
            <a:gdLst>
              <a:gd name="T0" fmla="*/ 0 w 1092530"/>
              <a:gd name="T1" fmla="*/ 1068780 h 1068780"/>
              <a:gd name="T2" fmla="*/ 1092530 w 1092530"/>
              <a:gd name="T3" fmla="*/ 0 h 10687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B62822"/>
              </a:solidFill>
            </a:endParaRPr>
          </a:p>
        </p:txBody>
      </p:sp>
      <p:sp>
        <p:nvSpPr>
          <p:cNvPr id="51" name="椭圆 6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82819" y="3111497"/>
            <a:ext cx="1212347" cy="1106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目录</a:t>
            </a:r>
            <a:endParaRPr lang="zh-CN" altLang="en-US" sz="28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52" name="组合 51"/>
          <p:cNvGrpSpPr/>
          <p:nvPr>
            <p:custDataLst>
              <p:tags r:id="rId18"/>
            </p:custDataLst>
          </p:nvPr>
        </p:nvGrpSpPr>
        <p:grpSpPr>
          <a:xfrm>
            <a:off x="459245" y="4249373"/>
            <a:ext cx="3173622" cy="699704"/>
            <a:chOff x="750874" y="1504950"/>
            <a:chExt cx="3974596" cy="876299"/>
          </a:xfrm>
        </p:grpSpPr>
        <p:sp>
          <p:nvSpPr>
            <p:cNvPr id="53" name="圆角矩形 52"/>
            <p:cNvSpPr/>
            <p:nvPr>
              <p:custDataLst>
                <p:tags r:id="rId19"/>
              </p:custDataLst>
            </p:nvPr>
          </p:nvSpPr>
          <p:spPr>
            <a:xfrm>
              <a:off x="750874" y="1504950"/>
              <a:ext cx="2809644" cy="8762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发展现状</a:t>
              </a:r>
              <a:endPara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五边形 53"/>
            <p:cNvSpPr/>
            <p:nvPr>
              <p:custDataLst>
                <p:tags r:id="rId20"/>
              </p:custDataLst>
            </p:nvPr>
          </p:nvSpPr>
          <p:spPr>
            <a:xfrm flipH="1">
              <a:off x="3429000" y="1657442"/>
              <a:ext cx="1296470" cy="56908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3200" b="1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415752" y="332656"/>
            <a:ext cx="8716466" cy="1440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互联网”改变了企业的生产经营模式</a:t>
            </a:r>
            <a:endParaRPr lang="zh-CN" altLang="en-US" sz="3200" b="1" kern="12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95605" y="1917065"/>
            <a:ext cx="8540115" cy="25266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不是万能，虽然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再造涌现出一大批新兴业态，但对大多数行业来说其行业本质并没有改变，如，金融行业的风险管控，传统行业的加工制造、医药行业的治病救人等</a:t>
            </a:r>
            <a:r>
              <a:rPr lang="zh-CN" altLang="zh-CN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400" kern="12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相比而言，“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互联网”现实意义更强。</a:t>
            </a:r>
            <a:endParaRPr lang="zh-CN" altLang="en-US" sz="2400" kern="12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15" y="472145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23215" y="908685"/>
            <a:ext cx="8496935" cy="197675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目前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产业界对“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的认识非常有限，多是强调企业信息系统和网站建设，大多关注产品的宣传以及客户和供应链关系的管理，包括更为广泛的电子商务和网络营销。</a:t>
            </a:r>
            <a:endParaRPr lang="zh-CN" altLang="zh-CN" sz="2400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61522"/>
            <a:ext cx="220653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11" y="3446557"/>
            <a:ext cx="2904467" cy="26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0"/>
          <a:stretch>
            <a:fillRect/>
          </a:stretch>
        </p:blipFill>
        <p:spPr bwMode="auto">
          <a:xfrm>
            <a:off x="2390775" y="4658013"/>
            <a:ext cx="547401" cy="41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93" y="4658013"/>
            <a:ext cx="5492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6200"/>
            <a:ext cx="2390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85445" y="706755"/>
            <a:ext cx="8363585" cy="188785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按照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CNNIC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统计，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年我国企业开展在线销售和在线采购的比例分别为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24.7%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22.8%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，制造业行业比例较高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38.4%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34.3%)</a:t>
            </a:r>
            <a:r>
              <a:rPr lang="zh-CN" altLang="zh-CN" sz="2400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，但这也仅仅是起步阶段。</a:t>
            </a:r>
            <a:endParaRPr lang="zh-CN" altLang="zh-CN" sz="2400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0" y="3132765"/>
            <a:ext cx="51125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90" y="3783491"/>
            <a:ext cx="1914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405130" y="764540"/>
            <a:ext cx="8199120" cy="1151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过程是产业“逆向”</a:t>
            </a:r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zh-CN" altLang="en-US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化的过程。</a:t>
            </a:r>
            <a:endParaRPr lang="zh-CN" altLang="en-US" b="1" kern="12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55" y="1770380"/>
            <a:ext cx="6538595" cy="222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05130" y="3994150"/>
            <a:ext cx="7367905" cy="22860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lvl="0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根据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CNNIC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的数据，到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年底，我国网民规模达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6.49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，互联网普及率为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47.9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。其中，网络购物用户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3.61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，网民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使用网络购物的比例升至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55.7%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在全国居民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中渗透率达到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27%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8255" y="988695"/>
            <a:ext cx="9145905" cy="584644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最早互联网化的商业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环节是广告营销。 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易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观国际数据显示，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年我国互联网广告产业规模达到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1,535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市场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份额占整体广告产业的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28</a:t>
            </a:r>
            <a:r>
              <a:rPr lang="en-US" altLang="zh-CN" sz="2400" kern="1200" dirty="0" smtClean="0"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其次是零售环节的互联网化。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年我国网上零售额同比增长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49.7%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，达到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2.8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万亿元，占同期社零总额的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10.6%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。这也基本代表零售业互联网化的比重。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再往上是批发和分销环节的互联网化。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这里包括传统的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B2B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网站纷纷由信息平台向交易平台转型，推动在线批发，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以及网络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分销业务。例如，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7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月在港交所挂牌的电子元器件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B2B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网站“科通芯城”走的是纯线上交易模式，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年交易规模约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80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亿元。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再往上倒逼就是生产制造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环节。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主要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表现两个方面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：一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是个性化需求倒逼生产制造柔性化加速，比如大规模个性化定制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；二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是需求端、零售端与制造业的在线紧密连接。这导致制造业也出现在线化、数据化的趋势。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179705" y="1873250"/>
            <a:ext cx="8785225" cy="3187700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实施主体是产业企业。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目前企业主要处在电气化（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2.0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）向自动化（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）转型的阶段，运用“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互联网”走向“工业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” 还有很长的路要走。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企业对“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还停留在拓宽营销渠道的低层次运用上，在改造经营管理流程即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核心制造环节的全产业链应用极为有限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3200" b="1" kern="12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互联网”的特点：</a:t>
            </a:r>
            <a:endParaRPr lang="zh-CN" altLang="en-US" sz="3200" b="1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721094" y="3349705"/>
            <a:ext cx="2485093" cy="90024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</a:rPr>
              <a:t>Part 03</a:t>
            </a:r>
            <a:endParaRPr lang="en-US" altLang="zh-CN" sz="5400" b="1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98570" y="2928620"/>
            <a:ext cx="5339080" cy="84645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+”“+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机遇和挑战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527685" y="911225"/>
            <a:ext cx="8114665" cy="643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”“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上升为</a:t>
            </a:r>
            <a:r>
              <a:rPr lang="zh-CN" altLang="zh-CN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国家战略</a:t>
            </a:r>
            <a:endParaRPr lang="zh-CN" altLang="zh-CN" b="1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政府工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作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报告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提出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中国制造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”和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”战略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>
            <a:fillRect/>
          </a:stretch>
        </p:blipFill>
        <p:spPr bwMode="auto">
          <a:xfrm>
            <a:off x="2317115" y="3695700"/>
            <a:ext cx="4875530" cy="22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7" y="915070"/>
            <a:ext cx="8639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457200" y="274638"/>
            <a:ext cx="8147248" cy="1630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l">
              <a:spcBef>
                <a:spcPct val="20000"/>
              </a:spcBef>
              <a:buNone/>
            </a:pPr>
            <a:r>
              <a:rPr lang="en-US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2015</a:t>
            </a:r>
            <a:r>
              <a:rPr lang="zh-CN" altLang="en-US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年</a:t>
            </a:r>
            <a:r>
              <a:rPr lang="en-US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9</a:t>
            </a:r>
            <a:r>
              <a:rPr lang="zh-CN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月</a:t>
            </a:r>
            <a:r>
              <a:rPr lang="en-US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  <a:r>
              <a:rPr lang="zh-CN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日，国务院发布《关于积极推进“互联网＋”行动的指导意见》</a:t>
            </a:r>
            <a:endParaRPr lang="zh-CN" altLang="zh-CN" sz="3200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26" y="2827096"/>
            <a:ext cx="3672408" cy="21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5" y="3841416"/>
            <a:ext cx="3528392" cy="27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1" y="1672328"/>
            <a:ext cx="3524522" cy="21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721094" y="3349705"/>
            <a:ext cx="2485093" cy="90024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</a:rPr>
              <a:t>Part 01</a:t>
            </a:r>
            <a:endParaRPr lang="en-US" altLang="zh-CN" sz="5400" b="1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+”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“+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是什么？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77190" y="1435100"/>
            <a:ext cx="8568690" cy="3260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随着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互联网的进一步广泛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渗透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对经济增长的贡献将更加明显。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2014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7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月，麦肯锡全球研究院发布的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中国的数字化转型：互联网对生产力与增长的影响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预计，</a:t>
            </a:r>
            <a:r>
              <a:rPr lang="en-US" altLang="zh-CN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2013 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年至 </a:t>
            </a:r>
            <a:r>
              <a:rPr lang="en-US" altLang="zh-CN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2025 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年，互联网将帮助中国提升 </a:t>
            </a:r>
            <a:r>
              <a:rPr lang="en-US" altLang="zh-CN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GDP 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增长率 </a:t>
            </a:r>
            <a:r>
              <a:rPr lang="en-US" altLang="zh-CN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0.3-1.0 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个百分点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400" kern="1200" dirty="0" smtClean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将有可能在中国 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GDP 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增长总量中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贡献 </a:t>
            </a:r>
            <a:r>
              <a:rPr lang="en-US" altLang="zh-CN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7%-22%</a:t>
            </a:r>
            <a:r>
              <a:rPr lang="zh-CN" altLang="en-US" sz="2400" kern="1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233680" y="2167890"/>
            <a:ext cx="8568690" cy="373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sz="2400" kern="1200" dirty="0">
                <a:latin typeface="微软雅黑" panose="020B0503020204020204" charset="-122"/>
                <a:ea typeface="微软雅黑" panose="020B0503020204020204" charset="-122"/>
              </a:rPr>
              <a:t>行业中，往往是“互联网+”推动“+互联网”实现更快发展。比如，在通信领域，“互联网+通信”有了即时通信。然而传统电信运营商因为语音和短信收入大幅下滑，在面对微信这类即时通信App诞生时简直如临大敌。但随着移动互联网的发展，现在来自数据流量业务的增量收入大大超过了传统业务的下滑。（民企促国企）</a:t>
            </a:r>
            <a:endParaRPr sz="2400" kern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sz="2400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520" y="591185"/>
            <a:ext cx="5872480" cy="1198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spcBef>
                <a:spcPct val="20000"/>
              </a:spcBef>
              <a:buNone/>
            </a:pPr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互联网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”“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互联网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zh-CN" sz="32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None/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</a:t>
            </a:r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</a:t>
            </a: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转型</a:t>
            </a:r>
            <a:r>
              <a:rPr lang="zh-CN" altLang="zh-CN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升级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提供了倒逼机遇</a:t>
            </a:r>
            <a:endParaRPr lang="zh-CN" altLang="en-US" sz="32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2"/>
          <p:cNvSpPr>
            <a:spLocks noGrp="1"/>
          </p:cNvSpPr>
          <p:nvPr/>
        </p:nvSpPr>
        <p:spPr>
          <a:xfrm>
            <a:off x="467360" y="702310"/>
            <a:ext cx="8229600" cy="17900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中国移动</a:t>
            </a:r>
            <a:r>
              <a:rPr lang="zh-CN" altLang="zh-CN" sz="2400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IM+MM</a:t>
            </a:r>
            <a:r>
              <a:rPr lang="zh-CN" altLang="zh-CN" sz="2400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（飞信</a:t>
            </a:r>
            <a:r>
              <a:rPr lang="en-US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飞聊</a:t>
            </a:r>
            <a:r>
              <a:rPr lang="en-US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移动商城）、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中国联通</a:t>
            </a:r>
            <a:r>
              <a:rPr lang="zh-CN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“沃有”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、中国电信</a:t>
            </a:r>
            <a:r>
              <a:rPr lang="zh-CN" altLang="zh-CN" sz="24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“翼聊”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，这些产品的出现都是通信企业在“互联网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”压力下主动求变，从产品结构、营销模式等方面走向了“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互联网”的结果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8934"/>
            <a:ext cx="1944216" cy="11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78810"/>
            <a:ext cx="150241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91" y="4505991"/>
            <a:ext cx="1708584" cy="22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10" y="3132455"/>
            <a:ext cx="174688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05" y="3178810"/>
            <a:ext cx="263969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2" y="1183546"/>
            <a:ext cx="8229600" cy="450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2"/>
          <p:cNvSpPr>
            <a:spLocks noGrp="1"/>
          </p:cNvSpPr>
          <p:nvPr/>
        </p:nvSpPr>
        <p:spPr>
          <a:xfrm>
            <a:off x="323400" y="1306240"/>
            <a:ext cx="8516628" cy="38164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“互联网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”“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kern="1200" dirty="0">
                <a:latin typeface="微软雅黑" panose="020B0503020204020204" charset="-122"/>
                <a:ea typeface="微软雅黑" panose="020B0503020204020204" charset="-122"/>
              </a:rPr>
              <a:t>不仅正在全面应用到第三产业，形成了诸如互联网金融、互联网交通、互联网医疗、互联网教育等新业态，而且正在向第一和第二产业渗透。工业互联网正在从消费品工业向装备制造和能源、新材料等工业领域渗透；农业互联网也在从电子商务等网络销售环节向生产领域渗透，为农业带来新的机遇。</a:t>
            </a:r>
            <a:endParaRPr lang="zh-CN" altLang="en-US" sz="2400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233680" y="2167890"/>
            <a:ext cx="8568690" cy="373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sz="2400" kern="1200" dirty="0">
                <a:latin typeface="微软雅黑" panose="020B0503020204020204" charset="-122"/>
                <a:ea typeface="微软雅黑" panose="020B0503020204020204" charset="-122"/>
              </a:rPr>
              <a:t>行业中，往往是“互联网+”推动“+互联网”实现更快发展。比如，在通信领域，“互联网+通信”有了即时通信。然而传统电信运营商因为语音和短信收入大幅下滑，在面对微信这类即时通信App诞生时简直如临大敌。但随着移动互联网的发展，现在来自数据流量业务的增量收入大大超过了传统业务的下滑。（民企促国企）</a:t>
            </a:r>
            <a:endParaRPr sz="2400" kern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sz="2400" kern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520" y="591185"/>
            <a:ext cx="7904480" cy="11982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spcBef>
                <a:spcPct val="20000"/>
              </a:spcBef>
              <a:buNone/>
            </a:pPr>
            <a:r>
              <a:rPr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“互联网+”“+互联网”</a:t>
            </a:r>
            <a:endParaRPr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spcBef>
                <a:spcPct val="20000"/>
              </a:spcBef>
              <a:buNone/>
            </a:pPr>
            <a:r>
              <a:rPr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是提升政府科学决策和管理水平的重要推手</a:t>
            </a:r>
            <a:endParaRPr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467360" y="1051560"/>
            <a:ext cx="8248650" cy="2409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在交通领域，从国外的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Uber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到国内的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滴滴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，移动互联网催生了一批打车拼车专车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软件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它们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通过把移动互联网和传统交通出行相结合，改善了人们出行方式，增加了车辆使用率，推动了互联网共享经济的发展，对环境保护也做出了贡献。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8" y="4216311"/>
            <a:ext cx="2924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0" y="4249103"/>
            <a:ext cx="3600400" cy="18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448310" y="1174115"/>
            <a:ext cx="3456305" cy="464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现在，交通部正在酝酿出台互联网专车监管办法，北京、上海、广州等地也在积极探索之中。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日北京“首汽约车”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正式上线，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500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辆“官方专车”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首次上路运行。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88" y="692696"/>
            <a:ext cx="48690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/>
          <a:stretch>
            <a:fillRect/>
          </a:stretch>
        </p:blipFill>
        <p:spPr bwMode="auto">
          <a:xfrm>
            <a:off x="4281170" y="4064635"/>
            <a:ext cx="4862830" cy="28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457200" y="1124585"/>
            <a:ext cx="8529955" cy="23393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在金融领域，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余额宝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崭露头角时，银行觉得不可控，也有人怀疑二维码扫码支付存在安全隐患，但随着国家对互联网金融研究的深入，银联对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二维码支付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也出了标准，互联网金融得到了较为有序的发展，也得到了国家相关政策的支持和鼓励。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52" y="4169796"/>
            <a:ext cx="3286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72" y="4138517"/>
            <a:ext cx="26384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196215" y="758825"/>
            <a:ext cx="8790940" cy="28219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今年7月，中国人民银行、银监会等10部委印发了《关于促进互联网金融健康发展的指导意见》，对P2P网络借贷、股权众筹、网络支付等目前互联网金融领域的主要业态作出了明确规定。此外，央行关于《非银行支付机构网络支付业务管理办法》的公开征求意见工作，前一段时间刚刚结束，也有望于近期出台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5" t="14430"/>
          <a:stretch>
            <a:fillRect/>
          </a:stretch>
        </p:blipFill>
        <p:spPr bwMode="auto">
          <a:xfrm>
            <a:off x="4211960" y="3904580"/>
            <a:ext cx="4778796" cy="27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312368" cy="19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7" name="Picture 3" descr="C:\Users\fengdonghai\AppData\Roaming\Tencent\Users\2329071423\QQ\WinTemp\RichOle\G_(9V_8(CR%7UXBX8_NKEE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6"/>
          <a:stretch>
            <a:fillRect/>
          </a:stretch>
        </p:blipFill>
        <p:spPr bwMode="auto">
          <a:xfrm>
            <a:off x="4271645" y="3636010"/>
            <a:ext cx="3791585" cy="21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 txBox="1"/>
          <p:nvPr/>
        </p:nvSpPr>
        <p:spPr>
          <a:xfrm>
            <a:off x="628650" y="866259"/>
            <a:ext cx="8229600" cy="259228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日，十二届人大第三次会议上，李克强总理在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政府工作报告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中提出，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“制定‘互联网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+’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行动计划，推动移动互联网、云计算、大数据、物联网等与现代制造业结合，促进电子商务、工业互联网和互联网金融健康发展，引导互联网企业拓展国际市场。”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457200" y="274955"/>
            <a:ext cx="3675380" cy="933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什么是“</a:t>
            </a:r>
            <a:r>
              <a:rPr lang="en-US" altLang="zh-CN" sz="3200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+</a:t>
            </a:r>
            <a:r>
              <a:rPr lang="zh-CN" altLang="en-US" sz="3200" b="1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”？</a:t>
            </a:r>
            <a:endParaRPr lang="zh-CN" altLang="en-US" sz="3200" b="1" kern="1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57200" y="1595755"/>
            <a:ext cx="8229600" cy="34004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”“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互联网”，都对企业技术装备水平提出更高要求，客观上也促进了企业产品的更新换代。其中的“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”，可能是</a:t>
            </a:r>
            <a:r>
              <a:rPr lang="en-US" altLang="zh-CN" sz="2400" dirty="0" err="1">
                <a:latin typeface="微软雅黑" panose="020B0503020204020204" charset="-122"/>
                <a:ea typeface="微软雅黑" panose="020B0503020204020204" charset="-122"/>
              </a:rPr>
              <a:t>WiFi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4G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等无线网络，移动互联网的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LBS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，传感器中的各种传感技术，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O2O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中的线上线下连接，人工智能中的人机交互，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打印中的远程打印技术，生产车间中的工业机器人，工业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4.0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中的柔性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制造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等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277495" y="598805"/>
            <a:ext cx="8229600" cy="17976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百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度地图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就利用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LBS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，提供基于地理位置的商业信息分类查询，牢牢把握住信息定位和区域受众的入口，为实现移动客户端精准营销提供了可能。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01799"/>
            <a:ext cx="5112568" cy="37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10" y="119380"/>
            <a:ext cx="33210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323215" y="908685"/>
            <a:ext cx="4752340" cy="40074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蒙牛集团依托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“+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在跨界营销以及产品形式上做了大量尝试，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年就与百度合作推出二维码可视化追溯牛奶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精选牧场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，将牧场放到了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云端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</a:rPr>
              <a:t>，实现了产品质量管理的科学化。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“互联网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+</a:t>
            </a:r>
            <a:r>
              <a:rPr lang="zh-CN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”“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+</a:t>
            </a:r>
            <a:r>
              <a:rPr lang="zh-CN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互联网</a:t>
            </a:r>
            <a:r>
              <a:rPr lang="en-US" altLang="zh-CN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”</a:t>
            </a:r>
            <a:r>
              <a:rPr lang="zh-CN" altLang="en-US" sz="3200" b="1" kern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的挑战</a:t>
            </a:r>
            <a:endParaRPr lang="zh-CN" altLang="en-US" sz="3200" b="1" kern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23215" y="1383030"/>
            <a:ext cx="5544820" cy="298259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在移动互联时代，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年我国生产了全球一半以上的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手机，但核心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芯片和操作系统的关键技术及生态链并非由我国可控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。三星、苹果手机利润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超过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100%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，也就是说中国手机行业总体亏损的。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811395"/>
            <a:ext cx="7832090" cy="197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13" y="1704866"/>
            <a:ext cx="28272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23215" y="764540"/>
            <a:ext cx="8568690" cy="2233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以工业互联网在制造行业应用为例。虽然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我国主要行业大中型企业的数字化设计工具普及率超过了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60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但国内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市场中高档数控系统的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80%(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高档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90%)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和高档数控机床的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85%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还有赖于从国外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进口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5760640" cy="24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36550" y="1338580"/>
            <a:ext cx="8555355" cy="346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物联网是“互联网+”产业应用的重要组成部分，传感器与射频标签使每一个工件与生产装备通过网络关联起来，物联网配合云计算与大数据，实现通信、计算与控制的闭环，支撑了制造的智能化。日本经济产业省在2008年的调查结果显示：各种工业机械设备所用的工控系统中，近70%带有USB接口，超过60%带有网卡，80%的操作系统为Windows。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323215" y="764540"/>
            <a:ext cx="8595360" cy="2861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</a:rPr>
              <a:t>更为严峻的是网络安全问题。2013年我国境内1090万余台主机被境外服务器控制，其中控制源自美国的占30.2%。大型数据库和云计算核心设备基本进口，难以保证自主可控。截至2015年4月，我国国家信息安全漏洞共享平台(CNVD)已累计发布了739条工控系统行业漏洞，其中高危漏洞占到一半。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35" y="4391515"/>
            <a:ext cx="2881550" cy="192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0" y="3861133"/>
            <a:ext cx="3528392" cy="22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721094" y="3349705"/>
            <a:ext cx="2485093" cy="90024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</a:rPr>
              <a:t>Part 04</a:t>
            </a:r>
            <a:endParaRPr lang="en-US" altLang="zh-CN" sz="5400" b="1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59375" y="2928620"/>
            <a:ext cx="2604135" cy="84645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如何面对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08755" y="3846830"/>
            <a:ext cx="5017770" cy="88265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“互联网+”“+互联网”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360" y="1196975"/>
            <a:ext cx="8229600" cy="25355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既要为我所用</a:t>
            </a:r>
            <a:r>
              <a:rPr lang="zh-CN" altLang="zh-CN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又要警惕过度神化。最近，股市暴跌，在快速下跌的各路股票中，互联网、高科技概念股下跌更快，一些公司贴上了“互联网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”的标签，市值高得离谱。相比之下，“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互联网”对于整个经济应该具有更普遍的意义。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91" y="3889263"/>
            <a:ext cx="3096344" cy="2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3889375"/>
            <a:ext cx="2983865" cy="23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890395"/>
            <a:ext cx="8229600" cy="1841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小米科技雷军的“专注、极致、口碑、快”，也有其他诸如生态思维、平台思维、免费思维、跨界思维等互联网思维。互联网思维带动形成了种类繁多的互联网商业模式。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4673163"/>
            <a:ext cx="3000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65" y="550545"/>
            <a:ext cx="5020310" cy="805180"/>
          </a:xfrm>
        </p:spPr>
        <p:txBody>
          <a:bodyPr/>
          <a:p>
            <a:pPr marL="0" indent="0" algn="l">
              <a:spcBef>
                <a:spcPct val="20000"/>
              </a:spcBef>
            </a:pPr>
            <a:r>
              <a:rPr lang="zh-CN" altLang="zh-CN" b="1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要</a:t>
            </a:r>
            <a:r>
              <a:rPr lang="zh-CN" altLang="en-US" b="1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培育</a:t>
            </a:r>
            <a:r>
              <a:rPr lang="zh-CN" altLang="zh-CN" b="1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互联网思维</a:t>
            </a:r>
            <a:r>
              <a:rPr lang="en-US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endParaRPr lang="zh-CN" altLang="zh-CN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215" y="3584773"/>
            <a:ext cx="8229600" cy="24365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日，国务院第一会议室举办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了国务院第一次专题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讲座，主讲者西安交通大学的卢秉恒教授，内容为“先进制造与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打印”。“听众”则是国务院总理、副总理、国务委员，以及各部部长，还有央企、金融机构负责人。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" descr="http://img3.imgtn.bdimg.com/it/u=474581637,1184779956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7" y="328752"/>
            <a:ext cx="5328592" cy="308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360" y="1196975"/>
            <a:ext cx="8229600" cy="25355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如，智能电视的兴起源于国家对三网融合制度的放宽，目前互联网公司开始大举进入这一领域。与传统家电厂商相比，互联网公司在硬件上没有优势，更多是在内容、多屏和生态方面的优势。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0" y="3895268"/>
            <a:ext cx="3381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79" y="3961943"/>
            <a:ext cx="3200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360" y="1196975"/>
            <a:ext cx="8229600" cy="20129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不同于传统家电厂商的前期硬件盈利，互联网厂商更希望通过后期的服务和内容获利。企业由客户角度出发，以反向思维模式延伸盈利时间点，这就是典型的互联网思维模式。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72" y="3429253"/>
            <a:ext cx="5256584" cy="29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13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包括用户思维，产品思维，流量思维，大数据思维，跨界思维，平台思维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）用户思维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     用户就是客户吗？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    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并不是！你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可以免费用百度的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搜索业务，你是百度的用户；但是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百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度搜索业务的客户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是参与竞价排名的广告商。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65" y="550545"/>
            <a:ext cx="5020310" cy="805180"/>
          </a:xfrm>
        </p:spPr>
        <p:txBody>
          <a:bodyPr/>
          <a:p>
            <a:pPr marL="0" indent="0" algn="l">
              <a:spcBef>
                <a:spcPct val="20000"/>
              </a:spcBef>
            </a:pPr>
            <a:r>
              <a:rPr lang="zh-CN" altLang="zh-CN" b="1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互联网思维”有哪些？</a:t>
            </a:r>
            <a:endParaRPr lang="zh-CN" altLang="zh-CN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132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（二）产品思维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产品分为功能性产品和服务性产品。比如，在唯品会购物，不只是实物产品，整个购物流程，包括物流，整个购物体验也是一个产品，体验式的产品。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互联网每一个用户作为信息产生者都在传播，产品就是口碑，一定要强调用户体验，否则，必定会被迅速淘汰。（负面新闻几何级数传播）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3212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（三）流量思维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流量好比实体店客流，客流有保障了，才有生意做。免费也是互联网获取流量的手段。360公司、百度就是典型。如，在电商领域，卖书也是不赚钱的，因此也成为吸引流量的手段。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360" y="1196975"/>
            <a:ext cx="8229600" cy="2535555"/>
          </a:xfrm>
          <a:solidFill>
            <a:schemeClr val="bg1">
              <a:lumMod val="95000"/>
            </a:schemeClr>
          </a:solidFill>
        </p:spPr>
        <p:txBody>
          <a:bodyPr>
            <a:normAutofit lnSpcReduction="20000"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在移动互联时代，信息逐渐从网页向APP 应用程序转变。2013年年底,苹果 App Store 与谷歌 Google Play 应用下载规模均达到 500亿次,应用规模均超过 100 万个。腾讯、阿里、百度等企业试图通过深度挖掘移动即时消息、手机支付、地图等能力，在自身核心应用领域搭建超级 APP 平台。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57" y="4282529"/>
            <a:ext cx="2476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40" y="4282440"/>
            <a:ext cx="2971800" cy="189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522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（四）大数据思维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相对于线下，互联网使得数据的收集更加全面和快速。这使得企业可以端到端的对用户体验进行优化。同时，挖掘大数据可以提供个性化搜索及推荐，也对运营提供了有力帮助。未来，互联网公司就是数据公司。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日常生活的手机信息推送。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522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（五）跨界思维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互联网打破了行业之间的壁垒，不同行业在相互渗透。如，电子商务，就是物流，零售和互联网三个行业整合而成。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跨界的核心是改变行业的成本结构，比较典型的例子是小米，一个互联网企业进入智能手机行业。小米的手机营销费用几乎为0，完全不同于传统的智能手机行业成本结构。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522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（六）平台思维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平台思维就是顺应互联网社会的要求，去中心化，去组织化，去中介化，与用户零距离。比如，一些大型企业开始融合社交、物流、营销等工具，搭建服务于卖家与买家的撮合交易平台，赚取服务费，其自身并不从事这个行业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除了淘宝外，如打车平台，QQ，微信等。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519430"/>
            <a:ext cx="8229600" cy="37522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各种思维都是相互融合的，比如，平台思维和跨界思维。现在，社交平台会做游戏、电商等，电商平台也会做文学、电影等。他们通过与其他商家合作及收购、并购，由共同的价值链组成互联网生态。大众点评通过佣金收入、线下服务、无线增值、网络广告等四种商业模式，探索出互联网服务平台的盈利模式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35" y="-109855"/>
            <a:ext cx="9144000" cy="4043045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1270" y="3004820"/>
            <a:ext cx="9142730" cy="3685540"/>
          </a:xfrm>
          <a:custGeom>
            <a:avLst/>
            <a:gdLst>
              <a:gd name="connsiteX0" fmla="*/ 2759948 w 12192000"/>
              <a:gd name="connsiteY0" fmla="*/ 0 h 2892252"/>
              <a:gd name="connsiteX1" fmla="*/ 3336054 w 12192000"/>
              <a:gd name="connsiteY1" fmla="*/ 576106 h 2892252"/>
              <a:gd name="connsiteX2" fmla="*/ 3336053 w 12192000"/>
              <a:gd name="connsiteY2" fmla="*/ 576107 h 2892252"/>
              <a:gd name="connsiteX3" fmla="*/ 5519894 w 12192000"/>
              <a:gd name="connsiteY3" fmla="*/ 576107 h 2892252"/>
              <a:gd name="connsiteX4" fmla="*/ 6096000 w 12192000"/>
              <a:gd name="connsiteY4" fmla="*/ 1 h 2892252"/>
              <a:gd name="connsiteX5" fmla="*/ 6672106 w 12192000"/>
              <a:gd name="connsiteY5" fmla="*/ 576107 h 2892252"/>
              <a:gd name="connsiteX6" fmla="*/ 8855947 w 12192000"/>
              <a:gd name="connsiteY6" fmla="*/ 576107 h 2892252"/>
              <a:gd name="connsiteX7" fmla="*/ 8855947 w 12192000"/>
              <a:gd name="connsiteY7" fmla="*/ 576106 h 2892252"/>
              <a:gd name="connsiteX8" fmla="*/ 9432053 w 12192000"/>
              <a:gd name="connsiteY8" fmla="*/ 0 h 2892252"/>
              <a:gd name="connsiteX9" fmla="*/ 10008159 w 12192000"/>
              <a:gd name="connsiteY9" fmla="*/ 576106 h 2892252"/>
              <a:gd name="connsiteX10" fmla="*/ 10008159 w 12192000"/>
              <a:gd name="connsiteY10" fmla="*/ 576107 h 2892252"/>
              <a:gd name="connsiteX11" fmla="*/ 12192000 w 12192000"/>
              <a:gd name="connsiteY11" fmla="*/ 576107 h 2892252"/>
              <a:gd name="connsiteX12" fmla="*/ 12192000 w 12192000"/>
              <a:gd name="connsiteY12" fmla="*/ 2892252 h 2892252"/>
              <a:gd name="connsiteX13" fmla="*/ 0 w 12192000"/>
              <a:gd name="connsiteY13" fmla="*/ 2892252 h 2892252"/>
              <a:gd name="connsiteX14" fmla="*/ 0 w 12192000"/>
              <a:gd name="connsiteY14" fmla="*/ 576107 h 2892252"/>
              <a:gd name="connsiteX15" fmla="*/ 2183841 w 12192000"/>
              <a:gd name="connsiteY15" fmla="*/ 576107 h 2892252"/>
              <a:gd name="connsiteX16" fmla="*/ 2183841 w 12192000"/>
              <a:gd name="connsiteY16" fmla="*/ 576106 h 2892252"/>
              <a:gd name="connsiteX17" fmla="*/ 2759948 w 12192000"/>
              <a:gd name="connsiteY17" fmla="*/ 0 h 28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892252">
                <a:moveTo>
                  <a:pt x="2759948" y="0"/>
                </a:moveTo>
                <a:cubicBezTo>
                  <a:pt x="3078123" y="0"/>
                  <a:pt x="3336054" y="257931"/>
                  <a:pt x="3336054" y="576106"/>
                </a:cubicBezTo>
                <a:lnTo>
                  <a:pt x="3336053" y="576107"/>
                </a:lnTo>
                <a:lnTo>
                  <a:pt x="5519894" y="576107"/>
                </a:lnTo>
                <a:cubicBezTo>
                  <a:pt x="5519894" y="257932"/>
                  <a:pt x="5777825" y="1"/>
                  <a:pt x="6096000" y="1"/>
                </a:cubicBezTo>
                <a:cubicBezTo>
                  <a:pt x="6414175" y="1"/>
                  <a:pt x="6672106" y="257932"/>
                  <a:pt x="6672106" y="576107"/>
                </a:cubicBezTo>
                <a:lnTo>
                  <a:pt x="8855947" y="576107"/>
                </a:lnTo>
                <a:lnTo>
                  <a:pt x="8855947" y="576106"/>
                </a:lnTo>
                <a:cubicBezTo>
                  <a:pt x="8855947" y="257931"/>
                  <a:pt x="9113878" y="0"/>
                  <a:pt x="9432053" y="0"/>
                </a:cubicBezTo>
                <a:cubicBezTo>
                  <a:pt x="9750228" y="0"/>
                  <a:pt x="10008159" y="257931"/>
                  <a:pt x="10008159" y="576106"/>
                </a:cubicBezTo>
                <a:lnTo>
                  <a:pt x="10008159" y="576107"/>
                </a:lnTo>
                <a:lnTo>
                  <a:pt x="12192000" y="576107"/>
                </a:lnTo>
                <a:lnTo>
                  <a:pt x="12192000" y="2892252"/>
                </a:lnTo>
                <a:lnTo>
                  <a:pt x="0" y="2892252"/>
                </a:lnTo>
                <a:lnTo>
                  <a:pt x="0" y="576107"/>
                </a:lnTo>
                <a:lnTo>
                  <a:pt x="2183841" y="576107"/>
                </a:lnTo>
                <a:lnTo>
                  <a:pt x="2183841" y="576106"/>
                </a:lnTo>
                <a:cubicBezTo>
                  <a:pt x="2183841" y="257931"/>
                  <a:pt x="2441772" y="0"/>
                  <a:pt x="2759948" y="0"/>
                </a:cubicBezTo>
                <a:close/>
              </a:path>
            </a:pathLst>
          </a:custGeom>
          <a:solidFill>
            <a:srgbClr val="36ADCC">
              <a:alpha val="9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744947" y="3330248"/>
            <a:ext cx="603529" cy="6035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275182" y="3330247"/>
            <a:ext cx="592366" cy="603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6795524" y="3330246"/>
            <a:ext cx="605255" cy="603530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96850" y="4120515"/>
            <a:ext cx="8750300" cy="3025140"/>
          </a:xfrm>
          <a:prstGeom prst="rect">
            <a:avLst/>
          </a:prstGeom>
        </p:spPr>
        <p:txBody>
          <a:bodyPr wrap="square">
            <a:normAutofit fontScale="80000"/>
          </a:bodyPr>
          <a:p>
            <a:pPr indent="0" algn="l" latinLnBrk="1">
              <a:lnSpc>
                <a:spcPct val="150000"/>
              </a:lnSpc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在会议过程中，李克强总理追问“互联网 +”与“ +互联网”的区别？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l" latinLnBrk="1">
              <a:lnSpc>
                <a:spcPct val="150000"/>
              </a:lnSpc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以德国和美国实例为证，德国是工业创新的策源地，质量过硬、基础雄厚、工艺严谨，偏重“制造+ 互联网”；美国优势在于社会创新、高科技研发、集全球资源与精英，为了消除基础研究与产业化技术之间的鸿沟，偏重“互联网+制造”。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l" latinLnBrk="1">
              <a:lnSpc>
                <a:spcPct val="150000"/>
              </a:lnSpc>
              <a:buSzTx/>
              <a:buFont typeface="Arial" panose="020B0604020202020204" pitchFamily="34" charset="0"/>
              <a:buNone/>
            </a:pPr>
            <a:r>
              <a:rPr lang="pt-BR" altLang="zh-CN" sz="2400" dirty="0" smtClea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                                                         ——摘录自卢秉恒接受人民网访谈内容</a:t>
            </a:r>
            <a:endParaRPr lang="pt-BR" altLang="zh-CN" sz="2400" dirty="0" smtClea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18465" y="1529715"/>
            <a:ext cx="8229600" cy="3019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启示：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企业既要在产品质量上下功夫，努力提升品牌价值，也需要积极参与全产业链的构建，围绕产业链配置创新链，以创新链培育服务链，依托互联网技术进一步提高产品附加环节服务的增值能力。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132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相比线下渠道，线上渠道效率更高，在线支付使得购买商品更加容易，更重要的是互联网渠道让商品市场较大拓展，彻底冲破了地域概念。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无论是阿里巴巴的B2B、京东的B2C，还是赶集网的C2C、美团网的O2O，都是互联网交易方式的重要组成部分。“从线下到线上”“触网”将会是未来每一个企业在互联网时代的必然选择。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65" y="550545"/>
            <a:ext cx="5020310" cy="805180"/>
          </a:xfrm>
        </p:spPr>
        <p:txBody>
          <a:bodyPr/>
          <a:p>
            <a:pPr marL="0" indent="0" algn="l">
              <a:spcBef>
                <a:spcPct val="20000"/>
              </a:spcBef>
            </a:pP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要开辟“互联网渠道+”</a:t>
            </a:r>
            <a:endParaRPr lang="zh-CN" altLang="zh-CN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5536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对企业而言，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一方面企业要积极融入“互联网+”，通过加入已有平台及生态战略来实现企业初步转型；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另一方面企业也要主动融合“+互联网”，利用互联网技术改造技术流程、产业结构、营销模式，自己探索做平台或生态，这样也可以避免转型风险。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65" y="550545"/>
            <a:ext cx="5452110" cy="805180"/>
          </a:xfrm>
        </p:spPr>
        <p:txBody>
          <a:bodyPr>
            <a:normAutofit fontScale="90000"/>
          </a:bodyPr>
          <a:p>
            <a:pPr marL="0" indent="0" algn="l">
              <a:spcBef>
                <a:spcPct val="20000"/>
              </a:spcBef>
            </a:pP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要参与“互联网平台（生态）+”</a:t>
            </a:r>
            <a:endParaRPr lang="zh-CN" altLang="zh-CN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1256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民营企业：有序竞争，行业自律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政府部门：营造包容有序的监管环境，逐步破除行业壁垒，推广负面清单，扩大市场主体平等进入范围。推动公共数据资源开放共享，优化资源配置。对一些事关产业发展全局的战略性变革，要大力引导和支持，避免碎片化发展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互联网企业和电信企业：加强技术和基础设施建设，致力打造“互联网＋”产业生态圈。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65" y="550545"/>
            <a:ext cx="5452110" cy="805180"/>
          </a:xfrm>
        </p:spPr>
        <p:txBody>
          <a:bodyPr>
            <a:normAutofit/>
          </a:bodyPr>
          <a:p>
            <a:pPr marL="0" indent="0" algn="l">
              <a:spcBef>
                <a:spcPct val="20000"/>
              </a:spcBef>
            </a:pPr>
            <a:r>
              <a:rPr lang="zh-CN" altLang="zh-CN" b="1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共同营造“互联网+”环境</a:t>
            </a:r>
            <a:endParaRPr lang="zh-CN" altLang="zh-CN" b="1" kern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>
            <p:custDataLst>
              <p:tags r:id="rId1"/>
            </p:custDataLst>
          </p:nvPr>
        </p:nvSpPr>
        <p:spPr>
          <a:xfrm>
            <a:off x="721094" y="3349705"/>
            <a:ext cx="2485093" cy="90024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5400" b="1" smtClean="0">
                <a:solidFill>
                  <a:schemeClr val="bg1"/>
                </a:solidFill>
              </a:rPr>
              <a:t>Part 05</a:t>
            </a:r>
            <a:endParaRPr lang="en-US" altLang="zh-CN" sz="5400" b="1" smtClean="0">
              <a:solidFill>
                <a:schemeClr val="bg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09390" y="2928620"/>
            <a:ext cx="4695825" cy="8464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“互联网+”“+互联网”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08755" y="3846830"/>
            <a:ext cx="5017770" cy="88265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创业实例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5" y="724183"/>
            <a:ext cx="8877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5" y="1683504"/>
            <a:ext cx="22193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79" y="1683504"/>
            <a:ext cx="2019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87" y="1699106"/>
            <a:ext cx="20478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60" y="1768832"/>
            <a:ext cx="2228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/>
          <a:stretch>
            <a:fillRect/>
          </a:stretch>
        </p:blipFill>
        <p:spPr bwMode="auto">
          <a:xfrm>
            <a:off x="118422" y="3988753"/>
            <a:ext cx="213776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/>
          <a:stretch>
            <a:fillRect/>
          </a:stretch>
        </p:blipFill>
        <p:spPr bwMode="auto">
          <a:xfrm>
            <a:off x="2413179" y="4024148"/>
            <a:ext cx="206091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/>
          <a:stretch>
            <a:fillRect/>
          </a:stretch>
        </p:blipFill>
        <p:spPr bwMode="auto">
          <a:xfrm>
            <a:off x="4612635" y="3988753"/>
            <a:ext cx="2143125" cy="19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85" y="3883977"/>
            <a:ext cx="2219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431165" y="1124585"/>
            <a:ext cx="8281035" cy="2439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2400" b="1" kern="1200" dirty="0">
                <a:latin typeface="微软雅黑" panose="020B0503020204020204" charset="-122"/>
                <a:ea typeface="微软雅黑" panose="020B0503020204020204" charset="-122"/>
              </a:rPr>
              <a:t>北大法硕张天一   </a:t>
            </a:r>
            <a:r>
              <a:rPr lang="zh-CN" altLang="en-US" sz="2400" b="1" kern="12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伏</a:t>
            </a:r>
            <a:r>
              <a:rPr lang="zh-CN" altLang="en-US" sz="2400" b="1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牛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堂米粉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（</a:t>
            </a:r>
            <a:r>
              <a:rPr lang="en-US" altLang="zh-CN" sz="2400" b="1" kern="12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  <a:hlinkClick r:id="rId1"/>
              </a:rPr>
              <a:t>http</a:t>
            </a:r>
            <a:r>
              <a:rPr lang="en-US" altLang="zh-CN" sz="2400" b="1" kern="1200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  <a:hlinkClick r:id="rId1"/>
              </a:rPr>
              <a:t>://</a:t>
            </a:r>
            <a:r>
              <a:rPr lang="en-US" altLang="zh-CN" sz="2400" b="1" kern="12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  <a:hlinkClick r:id="rId1"/>
              </a:rPr>
              <a:t>www.huxiu.com/article/38624/1.html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）</a:t>
            </a:r>
            <a:endParaRPr lang="en-US" altLang="zh-CN" sz="2400" b="1" kern="1200" dirty="0" smtClean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marL="0" indent="0">
              <a:buNone/>
            </a:pPr>
            <a:r>
              <a:rPr lang="zh-CN" altLang="en-US" sz="2400" b="1" kern="1200" dirty="0">
                <a:latin typeface="微软雅黑" panose="020B0503020204020204" charset="-122"/>
                <a:ea typeface="微软雅黑" panose="020B0503020204020204" charset="-122"/>
              </a:rPr>
              <a:t>西安交大</a:t>
            </a:r>
            <a:r>
              <a:rPr lang="zh-CN" altLang="en-US" sz="2400" b="1" kern="1200" dirty="0" smtClean="0">
                <a:latin typeface="微软雅黑" panose="020B0503020204020204" charset="-122"/>
                <a:ea typeface="微软雅黑" panose="020B0503020204020204" charset="-122"/>
              </a:rPr>
              <a:t>袁泽路</a:t>
            </a:r>
            <a:r>
              <a:rPr lang="zh-CN" altLang="en-US" sz="2400" b="1" kern="1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kern="1200" dirty="0" smtClean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西少爷肉夹馍</a:t>
            </a:r>
            <a:endParaRPr lang="zh-CN" altLang="en-US" sz="2400" b="1" kern="12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b="1" kern="1200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（</a:t>
            </a:r>
            <a:r>
              <a:rPr lang="en-US" altLang="zh-CN" sz="2400" b="1" kern="1200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  <a:hlinkClick r:id="rId2"/>
              </a:rPr>
              <a:t>http://bj.people.com.cn/n/2014/0728/c82840-21800698.html</a:t>
            </a:r>
            <a:r>
              <a:rPr lang="zh-CN" altLang="en-US" sz="2400" b="1" kern="1200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）</a:t>
            </a:r>
            <a:endParaRPr lang="zh-CN" altLang="en-US" sz="2400" b="1" kern="1200" dirty="0">
              <a:solidFill>
                <a:srgbClr val="FF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392488" cy="25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35256"/>
            <a:ext cx="2736304" cy="27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latin typeface="+mj-lt"/>
                <a:ea typeface="+mj-ea"/>
                <a:cs typeface="+mj-cs"/>
              </a:rPr>
              <a:t>THANKS</a:t>
            </a:r>
            <a:endParaRPr lang="en-US" altLang="zh-CN" smtClean="0"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1230" y="516890"/>
            <a:ext cx="7750810" cy="219075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Why   is “</a:t>
            </a:r>
            <a:r>
              <a:rPr lang="en-US" altLang="zh-CN" sz="4000" b="1" dirty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I</a:t>
            </a:r>
            <a:r>
              <a:rPr lang="en-US" altLang="zh-CN" sz="4000" b="1" dirty="0" smtClean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T+</a:t>
            </a:r>
            <a:r>
              <a:rPr lang="zh-CN" altLang="en-US" sz="4000" b="1" dirty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”与“</a:t>
            </a:r>
            <a:r>
              <a:rPr lang="en-US" altLang="zh-CN" sz="4000" b="1" dirty="0" smtClean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+IT</a:t>
            </a:r>
            <a:r>
              <a:rPr lang="zh-CN" altLang="en-US" sz="4000" b="1" dirty="0" smtClean="0">
                <a:solidFill>
                  <a:srgbClr val="7030A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” ？</a:t>
            </a:r>
            <a:endParaRPr lang="zh-CN" altLang="en-US" sz="4000" b="1" dirty="0">
              <a:solidFill>
                <a:srgbClr val="7030A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6987" y="2602106"/>
            <a:ext cx="8229600" cy="223224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Verdana" panose="020B0604030504040204" pitchFamily="34" charset="0"/>
              </a:rPr>
              <a:t>标准：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工具，还是目的？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的作用是改进，还是颠覆？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2" descr="http://img4.imgtn.bdimg.com/it/u=616008504,1762349920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7720" y="548640"/>
            <a:ext cx="5323840" cy="5256530"/>
          </a:xfrm>
          <a:solidFill>
            <a:schemeClr val="bg2"/>
          </a:solidFill>
        </p:spPr>
        <p:txBody>
          <a:bodyPr>
            <a:normAutofit/>
          </a:bodyPr>
          <a:lstStyle/>
          <a:p>
            <a:pPr indent="406400" algn="just">
              <a:lnSpc>
                <a:spcPts val="2800"/>
              </a:lnSpc>
            </a:pPr>
            <a:endParaRPr lang="en-US" altLang="zh-CN" kern="0" dirty="0" smtClean="0">
              <a:ea typeface="华文仿宋"/>
              <a:cs typeface="Helvetica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若</a:t>
            </a:r>
            <a:r>
              <a:rPr lang="zh-CN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把互联网作为目的和核心，衍生出新的业态和商业模式，这就属于“互联网</a:t>
            </a:r>
            <a:r>
              <a:rPr lang="en-US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+</a:t>
            </a:r>
            <a:r>
              <a:rPr lang="zh-CN" altLang="en-US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”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，</a:t>
            </a:r>
            <a:r>
              <a:rPr lang="zh-CN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互联网的作用是颠覆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；</a:t>
            </a:r>
            <a:endParaRPr lang="zh-CN" altLang="zh-CN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Helvetica"/>
            </a:endParaRPr>
          </a:p>
          <a:p>
            <a:pPr indent="0" algn="just">
              <a:lnSpc>
                <a:spcPct val="150000"/>
              </a:lnSpc>
              <a:buNone/>
            </a:pPr>
            <a:endParaRPr lang="zh-CN" altLang="zh-CN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Helvetica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若</a:t>
            </a:r>
            <a:r>
              <a:rPr lang="zh-CN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把互联网作为平台和工具，对传统企业的业务流程、商业模式进行渐进式变革，这就属于“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+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互联网</a:t>
            </a:r>
            <a:r>
              <a:rPr lang="zh-CN" altLang="en-US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”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，</a:t>
            </a:r>
            <a:r>
              <a:rPr lang="zh-CN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互联网的作用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是</a:t>
            </a:r>
            <a:r>
              <a:rPr lang="zh-CN" altLang="en-US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提升竞争力</a:t>
            </a:r>
            <a:r>
              <a:rPr lang="zh-CN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/>
              </a:rPr>
              <a:t>。</a:t>
            </a:r>
            <a:endParaRPr lang="zh-CN" altLang="zh-CN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Helvetic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" y="2240915"/>
            <a:ext cx="2607945" cy="23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" y="-15875"/>
            <a:ext cx="9178290" cy="688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201_12*i*4"/>
  <p:tag name="KSO_WM_TEMPLATE_CATEGORY" val="custom"/>
  <p:tag name="KSO_WM_TEMPLATE_INDEX" val="16020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h_f"/>
  <p:tag name="KSO_WM_UNIT_INDEX" val="1_2_1"/>
  <p:tag name="KSO_WM_UNIT_ID" val="custom481_10*l_h_f*1_2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_INDEX" val="3"/>
  <p:tag name="KSO_WM_UNIT_PRESET_TEXT_LEN" val="12"/>
  <p:tag name="KSO_WM_DIAGRAM_GROUP_CODE" val="l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1"/>
  <p:tag name="KSO_WM_UNIT_ID" val="custom481_10*l_i*1_1"/>
  <p:tag name="KSO_WM_UNIT_CLEAR" val="1"/>
  <p:tag name="KSO_WM_UNIT_LAYERLEVEL" val="1_1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10*i*6"/>
  <p:tag name="KSO_WM_TEMPLATE_CATEGORY" val="custom"/>
  <p:tag name="KSO_WM_TEMPLATE_INDEX" val="481"/>
  <p:tag name="KSO_WM_UNIT_INDEX" val="6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h_f"/>
  <p:tag name="KSO_WM_UNIT_INDEX" val="1_6_1"/>
  <p:tag name="KSO_WM_UNIT_ID" val="custom481_10*l_h_f*1_6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_INDEX" val="3"/>
  <p:tag name="KSO_WM_UNIT_PRESET_TEXT_LEN" val="12"/>
  <p:tag name="KSO_WM_DIAGRAM_GROUP_CODE" val="l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2"/>
  <p:tag name="KSO_WM_UNIT_ID" val="custom481_10*l_i*1_2"/>
  <p:tag name="KSO_WM_UNIT_CLEAR" val="1"/>
  <p:tag name="KSO_WM_UNIT_LAYERLEVEL" val="1_1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10*i*11"/>
  <p:tag name="KSO_WM_TEMPLATE_CATEGORY" val="custom"/>
  <p:tag name="KSO_WM_TEMPLATE_INDEX" val="481"/>
  <p:tag name="KSO_WM_UNIT_INDEX" val="1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h_f"/>
  <p:tag name="KSO_WM_UNIT_INDEX" val="1_1_1"/>
  <p:tag name="KSO_WM_UNIT_ID" val="custom481_10*l_h_f*1_1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_INDEX" val="3"/>
  <p:tag name="KSO_WM_UNIT_PRESET_TEXT_LEN" val="12"/>
  <p:tag name="KSO_WM_DIAGRAM_GROUP_CODE" val="l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3"/>
  <p:tag name="KSO_WM_UNIT_ID" val="custom481_10*l_i*1_3"/>
  <p:tag name="KSO_WM_UNIT_CLEAR" val="1"/>
  <p:tag name="KSO_WM_UNIT_LAYERLEVEL" val="1_1"/>
  <p:tag name="KSO_WM_DIAGRAM_GROUP_CODE" val="l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10*i*16"/>
  <p:tag name="KSO_WM_TEMPLATE_CATEGORY" val="custom"/>
  <p:tag name="KSO_WM_TEMPLATE_INDEX" val="481"/>
  <p:tag name="KSO_WM_UNIT_INDEX" val="16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h_f"/>
  <p:tag name="KSO_WM_UNIT_INDEX" val="1_4_1"/>
  <p:tag name="KSO_WM_UNIT_ID" val="custom481_10*l_h_f*1_4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_INDEX" val="3"/>
  <p:tag name="KSO_WM_UNIT_PRESET_TEXT_LEN" val="12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48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4"/>
  <p:tag name="KSO_WM_UNIT_ID" val="custom481_10*l_i*1_4"/>
  <p:tag name="KSO_WM_UNIT_CLEAR" val="1"/>
  <p:tag name="KSO_WM_UNIT_LAYERLEVEL" val="1_1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5"/>
  <p:tag name="KSO_WM_UNIT_ID" val="custom481_10*l_i*1_5"/>
  <p:tag name="KSO_WM_UNIT_CLEAR" val="1"/>
  <p:tag name="KSO_WM_UNIT_LAYERLEVEL" val="1_1"/>
  <p:tag name="KSO_WM_DIAGRAM_GROUP_CODE" val="l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6"/>
  <p:tag name="KSO_WM_UNIT_ID" val="custom481_10*l_i*1_6"/>
  <p:tag name="KSO_WM_UNIT_CLEAR" val="1"/>
  <p:tag name="KSO_WM_UNIT_LAYERLEVEL" val="1_1"/>
  <p:tag name="KSO_WM_DIAGRAM_GROUP_CODE" val="l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7"/>
  <p:tag name="KSO_WM_UNIT_ID" val="custom481_10*l_i*1_7"/>
  <p:tag name="KSO_WM_UNIT_CLEAR" val="1"/>
  <p:tag name="KSO_WM_UNIT_LAYERLEVEL" val="1_1"/>
  <p:tag name="KSO_WM_DIAGRAM_GROUP_CODE" val="l1-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0*a*1"/>
  <p:tag name="KSO_WM_UNIT_CLEAR" val="1"/>
  <p:tag name="KSO_WM_UNIT_LAYERLEVEL" val="1"/>
  <p:tag name="KSO_WM_UNIT_VALUE" val="12"/>
  <p:tag name="KSO_WM_UNIT_ISCONTENTSTITLE" val="1"/>
  <p:tag name="KSO_WM_UNIT_HIGHLIGHT" val="0"/>
  <p:tag name="KSO_WM_UNIT_COMPATIBLE" val="0"/>
  <p:tag name="KSO_WM_UNIT_PRESET_TEXT" val="目录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10*i*25"/>
  <p:tag name="KSO_WM_TEMPLATE_CATEGORY" val="custom"/>
  <p:tag name="KSO_WM_TEMPLATE_INDEX" val="481"/>
  <p:tag name="KSO_WM_UNIT_INDEX" val="25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h_f"/>
  <p:tag name="KSO_WM_UNIT_INDEX" val="1_3_1"/>
  <p:tag name="KSO_WM_UNIT_ID" val="custom481_10*l_h_f*1_3_1"/>
  <p:tag name="KSO_WM_UNIT_CLEAR" val="1"/>
  <p:tag name="KSO_WM_UNIT_LAYERLEVEL" val="1_1_1"/>
  <p:tag name="KSO_WM_UNIT_VALUE" val="9"/>
  <p:tag name="KSO_WM_UNIT_HIGHLIGHT" val="0"/>
  <p:tag name="KSO_WM_UNIT_COMPATIBLE" val="0"/>
  <p:tag name="KSO_WM_UNIT_PRESET_TEXT_INDEX" val="3"/>
  <p:tag name="KSO_WM_UNIT_PRESET_TEXT_LEN" val="12"/>
  <p:tag name="KSO_WM_DIAGRAM_GROUP_CODE" val="l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l_i"/>
  <p:tag name="KSO_WM_UNIT_INDEX" val="1_8"/>
  <p:tag name="KSO_WM_UNIT_ID" val="custom481_10*l_i*1_8"/>
  <p:tag name="KSO_WM_UNIT_CLEAR" val="1"/>
  <p:tag name="KSO_WM_UNIT_LAYERLEVEL" val="1_1"/>
  <p:tag name="KSO_WM_DIAGRAM_GROUP_CODE" val="l1-1"/>
</p:tagLst>
</file>

<file path=ppt/tags/tag28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0"/>
  <p:tag name="KSO_WM_SLIDE_INDEX" val="10"/>
  <p:tag name="KSO_WM_SLIDE_ITEM_CNT" val="5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e"/>
  <p:tag name="KSO_WM_UNIT_INDEX" val="1"/>
  <p:tag name="KSO_WM_UNIT_ID" val="custom481_12*e*1"/>
  <p:tag name="KSO_WM_UNIT_CLEAR" val="1"/>
  <p:tag name="KSO_WM_UNIT_LAYERLEVEL" val="1"/>
  <p:tag name="KSO_WM_UNIT_VALUE" val="3"/>
  <p:tag name="KSO_WM_UNIT_HIGHLIGHT" val="0"/>
  <p:tag name="KSO_WM_UNIT_COMPATIBLE" val="1"/>
  <p:tag name="KSO_WM_UNIT_PRESET_TEXT" val="Part 01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48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33.xml><?xml version="1.0" encoding="utf-8"?>
<p:tagLst xmlns:p="http://schemas.openxmlformats.org/presentationml/2006/main">
  <p:tag name="KSO_WM_TEMPLATE_CATEGORY" val="custom"/>
  <p:tag name="KSO_WM_TEMPLATE_INDEX" val="481"/>
</p:tagLst>
</file>

<file path=ppt/tags/tag34.xml><?xml version="1.0" encoding="utf-8"?>
<p:tagLst xmlns:p="http://schemas.openxmlformats.org/presentationml/2006/main">
  <p:tag name="KSO_WM_TEMPLATE_CATEGORY" val="custom"/>
  <p:tag name="KSO_WM_TEMPLATE_INDEX" val="48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0"/>
  <p:tag name="KSO_WM_TEMPLATE_CATEGORY" val="custom"/>
  <p:tag name="KSO_WM_TEMPLATE_INDEX" val="481"/>
  <p:tag name="KSO_WM_UNIT_INDEX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1"/>
  <p:tag name="KSO_WM_TEMPLATE_CATEGORY" val="custom"/>
  <p:tag name="KSO_WM_TEMPLATE_INDEX" val="481"/>
  <p:tag name="KSO_WM_UNIT_INDEX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2"/>
  <p:tag name="KSO_WM_TEMPLATE_CATEGORY" val="custom"/>
  <p:tag name="KSO_WM_TEMPLATE_INDEX" val="481"/>
  <p:tag name="KSO_WM_UNIT_INDEX" val="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3"/>
  <p:tag name="KSO_WM_TEMPLATE_CATEGORY" val="custom"/>
  <p:tag name="KSO_WM_TEMPLATE_INDEX" val="481"/>
  <p:tag name="KSO_WM_UNIT_INDEX" val="3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4"/>
  <p:tag name="KSO_WM_TEMPLATE_CATEGORY" val="custom"/>
  <p:tag name="KSO_WM_TEMPLATE_INDEX" val="481"/>
  <p:tag name="KSO_WM_UNIT_INDEX" val="4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201_12*i*4"/>
  <p:tag name="KSO_WM_TEMPLATE_CATEGORY" val="custom"/>
  <p:tag name="KSO_WM_TEMPLATE_INDEX" val="16020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f"/>
  <p:tag name="KSO_WM_UNIT_INDEX" val="1"/>
  <p:tag name="KSO_WM_UNIT_ID" val="custom481_25*f*1"/>
  <p:tag name="KSO_WM_UNIT_CLEAR" val="1"/>
  <p:tag name="KSO_WM_UNIT_LAYERLEVEL" val="1"/>
  <p:tag name="KSO_WM_UNIT_VALUE" val="148"/>
  <p:tag name="KSO_WM_UNIT_HIGHLIGHT" val="0"/>
  <p:tag name="KSO_WM_UNIT_COMPATIBLE" val="0"/>
  <p:tag name="KSO_WM_UNIT_PRESET_TEXT_INDEX" val="5"/>
  <p:tag name="KSO_WM_UNIT_PRESET_TEXT_LEN" val="232"/>
</p:tagLst>
</file>

<file path=ppt/tags/tag41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25"/>
  <p:tag name="KSO_WM_SLIDE_INDEX" val="25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15*371"/>
  <p:tag name="KSO_WM_SLIDE_SIZE" val="689*92"/>
</p:tagLst>
</file>

<file path=ppt/tags/tag42.xml><?xml version="1.0" encoding="utf-8"?>
<p:tagLst xmlns:p="http://schemas.openxmlformats.org/presentationml/2006/main">
  <p:tag name="KSO_WM_TEMPLATE_CATEGORY" val="custom"/>
  <p:tag name="KSO_WM_TEMPLATE_INDEX" val="481"/>
</p:tagLst>
</file>

<file path=ppt/tags/tag43.xml><?xml version="1.0" encoding="utf-8"?>
<p:tagLst xmlns:p="http://schemas.openxmlformats.org/presentationml/2006/main">
  <p:tag name="KSO_WM_TEMPLATE_CATEGORY" val="custom"/>
  <p:tag name="KSO_WM_TEMPLATE_INDEX" val="481"/>
</p:tagLst>
</file>

<file path=ppt/tags/tag44.xml><?xml version="1.0" encoding="utf-8"?>
<p:tagLst xmlns:p="http://schemas.openxmlformats.org/presentationml/2006/main">
  <p:tag name="KSO_WM_TEMPLATE_CATEGORY" val="custom"/>
  <p:tag name="KSO_WM_TEMPLATE_INDEX" val="48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0"/>
  <p:tag name="KSO_WM_TEMPLATE_CATEGORY" val="custom"/>
  <p:tag name="KSO_WM_TEMPLATE_INDEX" val="481"/>
  <p:tag name="KSO_WM_UNIT_INDEX" val="0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1"/>
  <p:tag name="KSO_WM_TEMPLATE_CATEGORY" val="custom"/>
  <p:tag name="KSO_WM_TEMPLATE_INDEX" val="481"/>
  <p:tag name="KSO_WM_UNIT_INDEX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2"/>
  <p:tag name="KSO_WM_TEMPLATE_CATEGORY" val="custom"/>
  <p:tag name="KSO_WM_TEMPLATE_INDEX" val="481"/>
  <p:tag name="KSO_WM_UNIT_INDEX" val="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3"/>
  <p:tag name="KSO_WM_TEMPLATE_CATEGORY" val="custom"/>
  <p:tag name="KSO_WM_TEMPLATE_INDEX" val="481"/>
  <p:tag name="KSO_WM_UNIT_INDEX" val="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25*i*4"/>
  <p:tag name="KSO_WM_TEMPLATE_CATEGORY" val="custom"/>
  <p:tag name="KSO_WM_TEMPLATE_INDEX" val="481"/>
  <p:tag name="KSO_WM_UNIT_INDEX" val="4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48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f"/>
  <p:tag name="KSO_WM_UNIT_INDEX" val="1"/>
  <p:tag name="KSO_WM_UNIT_ID" val="custom481_25*f*1"/>
  <p:tag name="KSO_WM_UNIT_CLEAR" val="1"/>
  <p:tag name="KSO_WM_UNIT_LAYERLEVEL" val="1"/>
  <p:tag name="KSO_WM_UNIT_VALUE" val="148"/>
  <p:tag name="KSO_WM_UNIT_HIGHLIGHT" val="0"/>
  <p:tag name="KSO_WM_UNIT_COMPATIBLE" val="0"/>
  <p:tag name="KSO_WM_UNIT_PRESET_TEXT_INDEX" val="5"/>
  <p:tag name="KSO_WM_UNIT_PRESET_TEXT_LEN" val="232"/>
</p:tagLst>
</file>

<file path=ppt/tags/tag51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25"/>
  <p:tag name="KSO_WM_SLIDE_INDEX" val="25"/>
  <p:tag name="KSO_WM_SLIDE_ITEM_CNT" val="1"/>
  <p:tag name="KSO_WM_SLIDE_LAYOUT" val="f"/>
  <p:tag name="KSO_WM_SLIDE_LAYOUT_CNT" val="1"/>
  <p:tag name="KSO_WM_SLIDE_TYPE" val="text"/>
  <p:tag name="KSO_WM_BEAUTIFY_FLAG" val="#wm#"/>
  <p:tag name="KSO_WM_SLIDE_POSITION" val="15*371"/>
  <p:tag name="KSO_WM_SLIDE_SIZE" val="689*92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e"/>
  <p:tag name="KSO_WM_UNIT_INDEX" val="1"/>
  <p:tag name="KSO_WM_UNIT_ID" val="custom481_12*e*1"/>
  <p:tag name="KSO_WM_UNIT_CLEAR" val="1"/>
  <p:tag name="KSO_WM_UNIT_LAYERLEVEL" val="1"/>
  <p:tag name="KSO_WM_UNIT_VALUE" val="3"/>
  <p:tag name="KSO_WM_UNIT_HIGHLIGHT" val="0"/>
  <p:tag name="KSO_WM_UNIT_COMPATIBLE" val="1"/>
  <p:tag name="KSO_WM_UNIT_PRESET_TEXT" val="Part 0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5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6.xml><?xml version="1.0" encoding="utf-8"?>
<p:tagLst xmlns:p="http://schemas.openxmlformats.org/presentationml/2006/main">
  <p:tag name="KSO_WM_TEMPLATE_CATEGORY" val="custom"/>
  <p:tag name="KSO_WM_TEMPLATE_INDEX" val="48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e"/>
  <p:tag name="KSO_WM_UNIT_INDEX" val="1"/>
  <p:tag name="KSO_WM_UNIT_ID" val="custom481_12*e*1"/>
  <p:tag name="KSO_WM_UNIT_CLEAR" val="1"/>
  <p:tag name="KSO_WM_UNIT_LAYERLEVEL" val="1"/>
  <p:tag name="KSO_WM_UNIT_VALUE" val="3"/>
  <p:tag name="KSO_WM_UNIT_HIGHLIGHT" val="0"/>
  <p:tag name="KSO_WM_UNIT_COMPATIBLE" val="1"/>
  <p:tag name="KSO_WM_UNIT_PRESET_TEXT" val="Part 0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481"/>
</p:tagLst>
</file>

<file path=ppt/tags/tag60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e"/>
  <p:tag name="KSO_WM_UNIT_INDEX" val="1"/>
  <p:tag name="KSO_WM_UNIT_ID" val="custom481_12*e*1"/>
  <p:tag name="KSO_WM_UNIT_CLEAR" val="1"/>
  <p:tag name="KSO_WM_UNIT_LAYERLEVEL" val="1"/>
  <p:tag name="KSO_WM_UNIT_VALUE" val="3"/>
  <p:tag name="KSO_WM_UNIT_HIGHLIGHT" val="0"/>
  <p:tag name="KSO_WM_UNIT_COMPATIBLE" val="1"/>
  <p:tag name="KSO_WM_UNIT_PRESET_TEXT" val="Part 0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e"/>
  <p:tag name="KSO_WM_UNIT_INDEX" val="1"/>
  <p:tag name="KSO_WM_UNIT_ID" val="custom481_12*e*1"/>
  <p:tag name="KSO_WM_UNIT_CLEAR" val="1"/>
  <p:tag name="KSO_WM_UNIT_LAYERLEVEL" val="1"/>
  <p:tag name="KSO_WM_UNIT_VALUE" val="3"/>
  <p:tag name="KSO_WM_UNIT_HIGHLIGHT" val="0"/>
  <p:tag name="KSO_WM_UNIT_COMPATIBLE" val="1"/>
  <p:tag name="KSO_WM_UNIT_PRESET_TEXT" val="Part 0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12*a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a"/>
  <p:tag name="KSO_WM_UNIT_INDEX" val="1"/>
  <p:tag name="KSO_WM_UNIT_ID" val="custom481_27*a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THANKS"/>
</p:tagLst>
</file>

<file path=ppt/tags/tag7.xml><?xml version="1.0" encoding="utf-8"?>
<p:tagLst xmlns:p="http://schemas.openxmlformats.org/presentationml/2006/main">
  <p:tag name="KSO_WM_TEMPLATE_CATEGORY" val="custom"/>
  <p:tag name="KSO_WM_TEMPLATE_INDEX" val="481"/>
</p:tagLst>
</file>

<file path=ppt/tags/tag70.xml><?xml version="1.0" encoding="utf-8"?>
<p:tagLst xmlns:p="http://schemas.openxmlformats.org/presentationml/2006/main">
  <p:tag name="KSO_WM_TEMPLATE_CATEGORY" val="custom"/>
  <p:tag name="KSO_WM_TEMPLATE_INDEX" val="481"/>
  <p:tag name="KSO_WM_TAG_VERSION" val="1.0"/>
  <p:tag name="KSO_WM_SLIDE_ID" val="custom481_27"/>
  <p:tag name="KSO_WM_SLIDE_INDEX" val="27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81"/>
  <p:tag name="KSO_WM_UNIT_TYPE" val="b"/>
  <p:tag name="KSO_WM_UNIT_INDEX" val="1"/>
  <p:tag name="KSO_WM_UNIT_ID" val="custom481_10*b*1"/>
  <p:tag name="KSO_WM_UNIT_CLEAR" val="1"/>
  <p:tag name="KSO_WM_UNIT_LAYERLEVEL" val="1"/>
  <p:tag name="KSO_WM_UNIT_VALUE" val="8"/>
  <p:tag name="KSO_WM_UNIT_ISCONTENTSTITLE" val="1"/>
  <p:tag name="KSO_WM_UNIT_HIGHLIGHT" val="0"/>
  <p:tag name="KSO_WM_UNIT_COMPATIBLE" val="0"/>
  <p:tag name="KSO_WM_UNIT_PRESET_TEXT" val="CONTENTS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81_10*i*1"/>
  <p:tag name="KSO_WM_TEMPLATE_CATEGORY" val="custom"/>
  <p:tag name="KSO_WM_TEMPLATE_INDEX" val="481"/>
  <p:tag name="KSO_WM_UNIT_INDEX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87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36ADCC"/>
      </a:accent1>
      <a:accent2>
        <a:srgbClr val="ED493F"/>
      </a:accent2>
      <a:accent3>
        <a:srgbClr val="12BB9A"/>
      </a:accent3>
      <a:accent4>
        <a:srgbClr val="F37E0E"/>
      </a:accent4>
      <a:accent5>
        <a:srgbClr val="A2B932"/>
      </a:accent5>
      <a:accent6>
        <a:srgbClr val="FFBE00"/>
      </a:accent6>
      <a:hlink>
        <a:srgbClr val="0563C1"/>
      </a:hlink>
      <a:folHlink>
        <a:srgbClr val="954F72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87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36ADCC"/>
      </a:accent1>
      <a:accent2>
        <a:srgbClr val="ED493F"/>
      </a:accent2>
      <a:accent3>
        <a:srgbClr val="12BB9A"/>
      </a:accent3>
      <a:accent4>
        <a:srgbClr val="F37E0E"/>
      </a:accent4>
      <a:accent5>
        <a:srgbClr val="A2B932"/>
      </a:accent5>
      <a:accent6>
        <a:srgbClr val="FFBE00"/>
      </a:accent6>
      <a:hlink>
        <a:srgbClr val="0563C1"/>
      </a:hlink>
      <a:folHlink>
        <a:srgbClr val="954F72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6156</Words>
  <Application>WPS 演示</Application>
  <PresentationFormat>全屏显示(4:3)</PresentationFormat>
  <Paragraphs>237</Paragraphs>
  <Slides>67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67</vt:i4>
      </vt:variant>
    </vt:vector>
  </HeadingPairs>
  <TitlesOfParts>
    <vt:vector size="84" baseType="lpstr">
      <vt:lpstr>Arial</vt:lpstr>
      <vt:lpstr>宋体</vt:lpstr>
      <vt:lpstr>Wingdings</vt:lpstr>
      <vt:lpstr>黑体</vt:lpstr>
      <vt:lpstr>微软雅黑</vt:lpstr>
      <vt:lpstr>华文彩云</vt:lpstr>
      <vt:lpstr>Verdana</vt:lpstr>
      <vt:lpstr>华文仿宋</vt:lpstr>
      <vt:lpstr>Helvetica</vt:lpstr>
      <vt:lpstr>方正舒体</vt:lpstr>
      <vt:lpstr>华文隶书</vt:lpstr>
      <vt:lpstr>仿宋</vt:lpstr>
      <vt:lpstr>Calibri</vt:lpstr>
      <vt:lpstr>Arial Unicode MS</vt:lpstr>
      <vt:lpstr>默认设计模板</vt:lpstr>
      <vt:lpstr>2_Office 主题</vt:lpstr>
      <vt:lpstr>1_Office 主题</vt:lpstr>
      <vt:lpstr>“互联网+”与“+互联网”</vt:lpstr>
      <vt:lpstr>PowerPoint 演示文稿</vt:lpstr>
      <vt:lpstr>“互联网+”与“+互联网”</vt:lpstr>
      <vt:lpstr>PowerPoint 演示文稿</vt:lpstr>
      <vt:lpstr>PowerPoint 演示文稿</vt:lpstr>
      <vt:lpstr>PowerPoint 演示文稿</vt:lpstr>
      <vt:lpstr>Why   is “IT+”与“+IT” ？</vt:lpstr>
      <vt:lpstr>PowerPoint 演示文稿</vt:lpstr>
      <vt:lpstr>PowerPoint 演示文稿</vt:lpstr>
      <vt:lpstr>PowerPoint 演示文稿</vt:lpstr>
      <vt:lpstr>国内“互联网+”“+互联网”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“互联网+”“+互联网”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什么是“+”？</vt:lpstr>
      <vt:lpstr>PowerPoint 演示文稿</vt:lpstr>
      <vt:lpstr>PowerPoint 演示文稿</vt:lpstr>
      <vt:lpstr>“互联网+”“+互联网”的挑战</vt:lpstr>
      <vt:lpstr>PowerPoint 演示文稿</vt:lpstr>
      <vt:lpstr>PowerPoint 演示文稿</vt:lpstr>
      <vt:lpstr>PowerPoint 演示文稿</vt:lpstr>
      <vt:lpstr>“互联网+”“+互联网”</vt:lpstr>
      <vt:lpstr>PowerPoint 演示文稿</vt:lpstr>
      <vt:lpstr>（一）要培育“互联网思维+”</vt:lpstr>
      <vt:lpstr>PowerPoint 演示文稿</vt:lpstr>
      <vt:lpstr>PowerPoint 演示文稿</vt:lpstr>
      <vt:lpstr>要培育“互联网思维+”</vt:lpstr>
      <vt:lpstr>“互联网思维”有哪些？</vt:lpstr>
      <vt:lpstr>“互联网思维”有哪些？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“互联网思维”有哪些？</vt:lpstr>
      <vt:lpstr>要开辟“互联网渠道+”</vt:lpstr>
      <vt:lpstr>要参与“互联网平台（生态）+”</vt:lpstr>
      <vt:lpstr>如何面对</vt:lpstr>
      <vt:lpstr>共同营造“互联网+”环境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“互联网”+与“加互联网”</dc:title>
  <dc:creator>fengdonghai</dc:creator>
  <cp:lastModifiedBy>asus</cp:lastModifiedBy>
  <cp:revision>93</cp:revision>
  <dcterms:created xsi:type="dcterms:W3CDTF">2016-08-30T06:55:00Z</dcterms:created>
  <dcterms:modified xsi:type="dcterms:W3CDTF">2016-08-30T08:37:24Z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